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39.svg" ContentType="image/svg"/>
  <Override PartName="/ppt/media/image41.svg" ContentType="image/svg"/>
  <Override PartName="/ppt/media/image5.svg" ContentType="image/svg"/>
  <Override PartName="/ppt/media/media1.mp4" ContentType="video/mp4"/>
  <Override PartName="/ppt/media/media2.mp4" ContentType="video/mp4"/>
  <Override PartName="/ppt/media/media3.mp4" ContentType="video/mp4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7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4" y="738"/>
      </p:cViewPr>
      <p:guideLst>
        <p:guide orient="horz" pos="2159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presProps" Target="presProps.xml"  /><Relationship Id="rId4" Type="http://schemas.openxmlformats.org/officeDocument/2006/relationships/slide" Target="slides/slide2.xml"  /><Relationship Id="rId40" Type="http://schemas.openxmlformats.org/officeDocument/2006/relationships/viewProps" Target="viewProps.xml"  /><Relationship Id="rId41" Type="http://schemas.openxmlformats.org/officeDocument/2006/relationships/theme" Target="theme/theme1.xml"  /><Relationship Id="rId42" Type="http://schemas.openxmlformats.org/officeDocument/2006/relationships/tableStyles" Target="tableStyles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A7E0A69F-43EF-4F85-8AE9-DFFA2D43A3C3}" type="datetime1">
              <a:rPr lang="ko-KR" altLang="en-US"/>
              <a:pPr lvl="0">
                <a:defRPr/>
              </a:pPr>
              <a:t>2021-09-10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0D170BB-8371-483C-89C3-85F648DC499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시간대별 하차인원이 아닌 승차인원을 파악한 이유는 시간에 따른 요인에 더 반응이 클 것이라 가정했기 때문입니다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18</a:t>
            </a:r>
            <a:r>
              <a:rPr lang="ko-KR" altLang="en-US"/>
              <a:t>시 이후에 생활 패턴을 바꿀 수 있는 정책이 시행된다면 </a:t>
            </a:r>
            <a:r>
              <a:rPr lang="en-US" altLang="ko-KR"/>
              <a:t>18</a:t>
            </a:r>
            <a:r>
              <a:rPr lang="ko-KR" altLang="en-US"/>
              <a:t>시부터 승차하는 인원에도 그 시행결과가 반영되겠지만</a:t>
            </a:r>
            <a:r>
              <a:rPr lang="en-US" altLang="ko-KR"/>
              <a:t>, 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18</a:t>
            </a:r>
            <a:r>
              <a:rPr lang="ko-KR" altLang="en-US"/>
              <a:t>시에 하차하는 인원은 </a:t>
            </a:r>
            <a:r>
              <a:rPr lang="en-US" altLang="ko-KR"/>
              <a:t>17</a:t>
            </a:r>
            <a:r>
              <a:rPr lang="ko-KR" altLang="en-US"/>
              <a:t>시에 탑승했을 수도 있고 </a:t>
            </a:r>
            <a:r>
              <a:rPr lang="en-US" altLang="ko-KR"/>
              <a:t>16</a:t>
            </a:r>
            <a:r>
              <a:rPr lang="ko-KR" altLang="en-US"/>
              <a:t>시에 탑승했을 수도 있기 때문에 시행에 의한 변동이 적을 것이라 가정하였습니다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0D170BB-8371-483C-89C3-85F648DC4992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>
                <a:solidFill>
                  <a:srgbClr val="655d5b"/>
                </a:solidFill>
                <a:latin typeface="이롭게 바탕체 Medium"/>
                <a:ea typeface="이롭게 바탕체 Medium"/>
              </a:rPr>
              <a:t>요일 변수를 고려하지 않고 그냥 그래프를 그리면 이렇게 됩니다.</a:t>
            </a:r>
            <a:endParaRPr lang="ko-KR" altLang="en-US" sz="1200">
              <a:solidFill>
                <a:srgbClr val="655d5b"/>
              </a:solidFill>
              <a:latin typeface="이롭게 바탕체 Medium"/>
              <a:ea typeface="이롭게 바탕체 Medium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>
                <a:solidFill>
                  <a:srgbClr val="655d5b"/>
                </a:solidFill>
                <a:latin typeface="이롭게 바탕체 Medium"/>
                <a:ea typeface="이롭게 바탕체 Medium"/>
              </a:rPr>
              <a:t>매우 사실적인 그래프이긴 하지만, 너무 크게 진동하고 있어서</a:t>
            </a:r>
            <a:endParaRPr lang="ko-KR" altLang="en-US" sz="1200">
              <a:solidFill>
                <a:srgbClr val="655d5b"/>
              </a:solidFill>
              <a:latin typeface="이롭게 바탕체 Medium"/>
              <a:ea typeface="이롭게 바탕체 Medium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>
                <a:solidFill>
                  <a:srgbClr val="655d5b"/>
                </a:solidFill>
                <a:latin typeface="이롭게 바탕체 Medium"/>
                <a:ea typeface="이롭게 바탕체 Medium"/>
              </a:rPr>
              <a:t>직관적이지도 못하고</a:t>
            </a:r>
            <a:endParaRPr lang="ko-KR" altLang="en-US" sz="1200">
              <a:solidFill>
                <a:srgbClr val="655d5b"/>
              </a:solidFill>
              <a:latin typeface="이롭게 바탕체 Medium"/>
              <a:ea typeface="이롭게 바탕체 Medium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>
                <a:solidFill>
                  <a:srgbClr val="655d5b"/>
                </a:solidFill>
                <a:latin typeface="이롭게 바탕체 Medium"/>
                <a:ea typeface="이롭게 바탕체 Medium"/>
              </a:rPr>
              <a:t>패턴을 파악하기도 조금 어려워보입니다</a:t>
            </a:r>
            <a:endParaRPr lang="ko-KR" altLang="en-US" sz="1200">
              <a:solidFill>
                <a:srgbClr val="655d5b"/>
              </a:solidFill>
              <a:latin typeface="이롭게 바탕체 Medium"/>
              <a:ea typeface="이롭게 바탕체 Medium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>
                <a:solidFill>
                  <a:srgbClr val="655d5b"/>
                </a:solidFill>
                <a:latin typeface="이롭게 바탕체 Medium"/>
                <a:ea typeface="이롭게 바탕체 Medium"/>
              </a:rPr>
              <a:t>상관계수도 매우 안좋게 나옵니다</a:t>
            </a:r>
            <a:endParaRPr lang="ko-KR" altLang="en-US" sz="1200">
              <a:solidFill>
                <a:srgbClr val="655d5b"/>
              </a:solidFill>
              <a:latin typeface="이롭게 바탕체 Medium"/>
              <a:ea typeface="이롭게 바탕체 Mediu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0D170BB-8371-483C-89C3-85F648DC4992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>
                <a:solidFill>
                  <a:srgbClr val="655d5b"/>
                </a:solidFill>
                <a:latin typeface="이롭게 바탕체 Medium"/>
                <a:ea typeface="이롭게 바탕체 Medium"/>
              </a:rPr>
              <a:t>주말데이터를 제거하면 진동폭이 조금 줄어들고 패턴이 조금씩 보이기 시작합니다</a:t>
            </a:r>
            <a:endParaRPr lang="ko-KR" altLang="en-US" sz="1200">
              <a:solidFill>
                <a:srgbClr val="655d5b"/>
              </a:solidFill>
              <a:latin typeface="이롭게 바탕체 Medium"/>
              <a:ea typeface="이롭게 바탕체 Medium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>
                <a:solidFill>
                  <a:srgbClr val="655d5b"/>
                </a:solidFill>
                <a:latin typeface="이롭게 바탕체 Medium"/>
                <a:ea typeface="이롭게 바탕체 Medium"/>
              </a:rPr>
              <a:t>월~금 사이에도 요일에 따른 이용량 변화 패턴이 있기때문에</a:t>
            </a:r>
            <a:endParaRPr lang="ko-KR" altLang="en-US" sz="1200">
              <a:solidFill>
                <a:srgbClr val="655d5b"/>
              </a:solidFill>
              <a:latin typeface="이롭게 바탕체 Medium"/>
              <a:ea typeface="이롭게 바탕체 Medium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>
                <a:solidFill>
                  <a:srgbClr val="655d5b"/>
                </a:solidFill>
                <a:latin typeface="이롭게 바탕체 Medium"/>
                <a:ea typeface="이롭게 바탕체 Medium"/>
              </a:rPr>
              <a:t>여전히 진동하고 있긴 합니다.</a:t>
            </a:r>
            <a:endParaRPr lang="ko-KR" altLang="en-US" sz="1200">
              <a:solidFill>
                <a:srgbClr val="655d5b"/>
              </a:solidFill>
              <a:latin typeface="이롭게 바탕체 Medium"/>
              <a:ea typeface="이롭게 바탕체 Mediu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0D170BB-8371-483C-89C3-85F648DC4992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>
                <a:solidFill>
                  <a:srgbClr val="655d5b"/>
                </a:solidFill>
                <a:latin typeface="이롭게 바탕체 Medium"/>
                <a:ea typeface="이롭게 바탕체 Medium"/>
              </a:rPr>
              <a:t>큰 사건이 없는 동안은 사람들의 공포심리가 무뎌지고 주간 확진자 수가 증가세임에도 전철 이용자 수는 비슷한 범위에서 등락을 보인다는 것을 알 수 있습니다</a:t>
            </a:r>
            <a:r>
              <a:rPr lang="en-US" altLang="ko-KR" sz="1200">
                <a:solidFill>
                  <a:srgbClr val="655d5b"/>
                </a:solidFill>
                <a:latin typeface="이롭게 바탕체 Medium"/>
                <a:ea typeface="이롭게 바탕체 Medium"/>
              </a:rPr>
              <a:t>.</a:t>
            </a:r>
            <a:endParaRPr lang="en-US" altLang="ko-KR" sz="1200">
              <a:solidFill>
                <a:srgbClr val="655d5b"/>
              </a:solidFill>
              <a:latin typeface="이롭게 바탕체 Medium"/>
              <a:ea typeface="이롭게 바탕체 Mediu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0D170BB-8371-483C-89C3-85F648DC4992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>
                <a:solidFill>
                  <a:srgbClr val="655d5b"/>
                </a:solidFill>
                <a:latin typeface="이롭게 바탕체 Medium"/>
                <a:ea typeface="이롭게 바탕체 Medium"/>
              </a:rPr>
              <a:t>지하철 승하차량 대 신규확진자 수는 반시계방향 나선형으로 뻗어가는 모습을 볼 수 있습니다</a:t>
            </a:r>
            <a:r>
              <a:rPr lang="en-US" altLang="ko-KR" sz="1200">
                <a:solidFill>
                  <a:srgbClr val="655d5b"/>
                </a:solidFill>
                <a:latin typeface="이롭게 바탕체 Medium"/>
                <a:ea typeface="이롭게 바탕체 Medium"/>
              </a:rPr>
              <a:t>.</a:t>
            </a:r>
            <a:endParaRPr lang="en-US" altLang="ko-KR" sz="1200">
              <a:solidFill>
                <a:srgbClr val="655d5b"/>
              </a:solidFill>
              <a:latin typeface="이롭게 바탕체 Medium"/>
              <a:ea typeface="이롭게 바탕체 Medium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>
                <a:solidFill>
                  <a:srgbClr val="655d5b"/>
                </a:solidFill>
                <a:latin typeface="이롭게 바탕체 Medium"/>
                <a:ea typeface="이롭게 바탕체 Medium"/>
              </a:rPr>
              <a:t>지하철 승하차량 대 신규확진자 증가량은 코로나 확진자수가 증가할 때는 크게 움직이지만 확진자수가 안정적인 수치를 보일 때는 승하차 수도 또한 한 곳에서 분포되면 그려지는 패턴을 볼 수 있습니다</a:t>
            </a:r>
            <a:r>
              <a:rPr lang="en-US" altLang="ko-KR" sz="1200">
                <a:solidFill>
                  <a:srgbClr val="655d5b"/>
                </a:solidFill>
                <a:latin typeface="이롭게 바탕체 Medium"/>
                <a:ea typeface="이롭게 바탕체 Medium"/>
              </a:rPr>
              <a:t>.</a:t>
            </a:r>
            <a:endParaRPr lang="en-US" altLang="ko-KR" sz="1200">
              <a:solidFill>
                <a:srgbClr val="655d5b"/>
              </a:solidFill>
              <a:latin typeface="이롭게 바탕체 Medium"/>
              <a:ea typeface="이롭게 바탕체 Mediu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0D170BB-8371-483C-89C3-85F648DC4992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불특정 기간 간의 거리두기 단계데이터의 명확한 결과 도출이 모호했던 부분을 개선하고 싶습니다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사회적 거리두기</a:t>
            </a:r>
            <a:r>
              <a:rPr lang="en-US" altLang="ko-KR"/>
              <a:t>,</a:t>
            </a:r>
            <a:r>
              <a:rPr lang="ko-KR" altLang="en-US"/>
              <a:t> 지하철 승하차량</a:t>
            </a:r>
            <a:r>
              <a:rPr lang="en-US" altLang="ko-KR"/>
              <a:t>, </a:t>
            </a:r>
            <a:r>
              <a:rPr lang="ko-KR" altLang="en-US"/>
              <a:t>코로나 확진자 수 현황 데이터의 수집 후 현재 일자까지의 실시간 데이터를 가져오지 못하는 문제 또한 개선하고 싶습니다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평일 데이터의 연관성을 도출하였지만 추후에는 공휴일</a:t>
            </a:r>
            <a:r>
              <a:rPr lang="en-US" altLang="ko-KR"/>
              <a:t>, </a:t>
            </a:r>
            <a:r>
              <a:rPr lang="ko-KR" altLang="en-US"/>
              <a:t>주말데이터의 연관성 또한 도출할 수 있도록 분석하고 싶습니다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0D170BB-8371-483C-89C3-85F648DC4992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사회적 거리두기는 강화했지만 소비쿠폰을 뿌리는 등의 정반대의 결과를 도출하는 정책개선이 된다면 지하철 승하차량도 정책변경에 따라 상관관계가 크게 도출될 것이라 예상됩니다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0">
              <a:defRPr/>
            </a:pPr>
            <a:r>
              <a:rPr lang="ko-KR" altLang="en-US"/>
              <a:t>광복절 이태원 클럽의 확진자 증가 추세는 여행소비쿠폰과 급작스런 대체공휴일 변경으로 인해 연관성이 없는 결과를 도출해냈습니다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0D170BB-8371-483C-89C3-85F648DC4992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0D170BB-8371-483C-89C3-85F648DC4992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시간대별 하차인원이 아닌 승차인원을 파악한 이유는 시간에 따른 요인에 더 반응이 클 것이라 가정했기 때문입니다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18</a:t>
            </a:r>
            <a:r>
              <a:rPr lang="ko-KR" altLang="en-US"/>
              <a:t>시 이후에 생활 패턴을 바꿀 수 있는 정책이 시행된다면 </a:t>
            </a:r>
            <a:r>
              <a:rPr lang="en-US" altLang="ko-KR"/>
              <a:t>18</a:t>
            </a:r>
            <a:r>
              <a:rPr lang="ko-KR" altLang="en-US"/>
              <a:t>시부터 승차하는 인원에도 그 시행결과가 반영되겠지만</a:t>
            </a:r>
            <a:r>
              <a:rPr lang="en-US" altLang="ko-KR"/>
              <a:t>, 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18</a:t>
            </a:r>
            <a:r>
              <a:rPr lang="ko-KR" altLang="en-US"/>
              <a:t>시에 하차하는 인원은 </a:t>
            </a:r>
            <a:r>
              <a:rPr lang="en-US" altLang="ko-KR"/>
              <a:t>17</a:t>
            </a:r>
            <a:r>
              <a:rPr lang="ko-KR" altLang="en-US"/>
              <a:t>시에 탑승했을 수도 있고 </a:t>
            </a:r>
            <a:r>
              <a:rPr lang="en-US" altLang="ko-KR"/>
              <a:t>16</a:t>
            </a:r>
            <a:r>
              <a:rPr lang="ko-KR" altLang="en-US"/>
              <a:t>시에 탑승했을 수도 있기 때문에 시행에 의한 변동이 적을 것이라 가정하였습니다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0D170BB-8371-483C-89C3-85F648DC4992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시간대별 하차인원이 아닌 승차인원을 파악한 이유는 시간에 따른 요인에 더 반응이 클 것이라 가정했기 때문입니다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18</a:t>
            </a:r>
            <a:r>
              <a:rPr lang="ko-KR" altLang="en-US"/>
              <a:t>시 이후에 생활 패턴을 바꿀 수 있는 정책이 시행된다면 </a:t>
            </a:r>
            <a:r>
              <a:rPr lang="en-US" altLang="ko-KR"/>
              <a:t>18</a:t>
            </a:r>
            <a:r>
              <a:rPr lang="ko-KR" altLang="en-US"/>
              <a:t>시부터 승차하는 인원에도 그 시행결과가 반영되겠지만</a:t>
            </a:r>
            <a:r>
              <a:rPr lang="en-US" altLang="ko-KR"/>
              <a:t>, 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18</a:t>
            </a:r>
            <a:r>
              <a:rPr lang="ko-KR" altLang="en-US"/>
              <a:t>시에 하차하는 인원은 </a:t>
            </a:r>
            <a:r>
              <a:rPr lang="en-US" altLang="ko-KR"/>
              <a:t>17</a:t>
            </a:r>
            <a:r>
              <a:rPr lang="ko-KR" altLang="en-US"/>
              <a:t>시에 탑승했을 수도 있고 </a:t>
            </a:r>
            <a:r>
              <a:rPr lang="en-US" altLang="ko-KR"/>
              <a:t>16</a:t>
            </a:r>
            <a:r>
              <a:rPr lang="ko-KR" altLang="en-US"/>
              <a:t>시에 탑승했을 수도 있기 때문에 시행에 의한 변동이 적을 것이라 가정하였습니다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0D170BB-8371-483C-89C3-85F648DC4992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/>
              <a:t>2021</a:t>
            </a:r>
            <a:r>
              <a:rPr lang="ko-KR" altLang="en-US"/>
              <a:t>년 </a:t>
            </a:r>
            <a:r>
              <a:rPr lang="en-US" altLang="ko-KR"/>
              <a:t>1</a:t>
            </a:r>
            <a:r>
              <a:rPr lang="ko-KR" altLang="en-US"/>
              <a:t>월 내내 거리두기 단계가 </a:t>
            </a:r>
            <a:r>
              <a:rPr lang="en-US" altLang="ko-KR"/>
              <a:t>2.5</a:t>
            </a:r>
            <a:r>
              <a:rPr lang="ko-KR" altLang="en-US"/>
              <a:t>단계로 유지되며 사람이 모이는 시설 대부분은 </a:t>
            </a:r>
            <a:r>
              <a:rPr lang="en-US" altLang="ko-KR"/>
              <a:t>21</a:t>
            </a:r>
            <a:r>
              <a:rPr lang="ko-KR" altLang="en-US"/>
              <a:t>시 이후 영업을 중단해야 했습니다</a:t>
            </a:r>
            <a:r>
              <a:rPr lang="en-US" altLang="ko-KR"/>
              <a:t>.</a:t>
            </a:r>
            <a:endParaRPr lang="en-US" altLang="ko-KR"/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/>
              <a:t>2</a:t>
            </a:r>
            <a:r>
              <a:rPr lang="ko-KR" altLang="en-US"/>
              <a:t>월 </a:t>
            </a:r>
            <a:r>
              <a:rPr lang="en-US" altLang="ko-KR"/>
              <a:t>15</a:t>
            </a:r>
            <a:r>
              <a:rPr lang="ko-KR" altLang="en-US"/>
              <a:t>일부터 거리두기 단계가 </a:t>
            </a:r>
            <a:r>
              <a:rPr lang="en-US" altLang="ko-KR"/>
              <a:t>2.5</a:t>
            </a:r>
            <a:r>
              <a:rPr lang="ko-KR" altLang="en-US"/>
              <a:t>단계에서 </a:t>
            </a:r>
            <a:r>
              <a:rPr lang="en-US" altLang="ko-KR"/>
              <a:t>2</a:t>
            </a:r>
            <a:r>
              <a:rPr lang="ko-KR" altLang="en-US"/>
              <a:t>단계로 완화되며 수도권 영업시간 제한이 </a:t>
            </a:r>
            <a:r>
              <a:rPr lang="en-US" altLang="ko-KR"/>
              <a:t>21</a:t>
            </a:r>
            <a:r>
              <a:rPr lang="ko-KR" altLang="en-US"/>
              <a:t>시에서 </a:t>
            </a:r>
            <a:r>
              <a:rPr lang="en-US" altLang="ko-KR"/>
              <a:t>22</a:t>
            </a:r>
            <a:r>
              <a:rPr lang="ko-KR" altLang="en-US"/>
              <a:t>시로 완화한 배경이 있습니다</a:t>
            </a:r>
            <a:r>
              <a:rPr lang="en-US" altLang="ko-KR"/>
              <a:t>.</a:t>
            </a:r>
            <a:endParaRPr lang="en-US" altLang="ko-KR"/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/>
              <a:t>낮시간과 </a:t>
            </a:r>
            <a:r>
              <a:rPr lang="en-US" altLang="ko-KR"/>
              <a:t>22</a:t>
            </a:r>
            <a:r>
              <a:rPr lang="ko-KR" altLang="en-US"/>
              <a:t>시의 승차인원 증가는 거리두기 완화 및 휴일 비율이 높기 때문이라고 생각됩니다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0D170BB-8371-483C-89C3-85F648DC4992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식당 영업시간이 </a:t>
            </a:r>
            <a:r>
              <a:rPr lang="en-US" altLang="ko-KR"/>
              <a:t>22</a:t>
            </a:r>
            <a:r>
              <a:rPr lang="ko-KR" altLang="en-US"/>
              <a:t>시까지 연장한 영향이 있는 것으로 보여집니다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0D170BB-8371-483C-89C3-85F648DC4992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/>
              <a:t>2020</a:t>
            </a:r>
            <a:r>
              <a:rPr lang="ko-KR" altLang="en-US"/>
              <a:t>년 </a:t>
            </a:r>
            <a:r>
              <a:rPr lang="en-US" altLang="ko-KR"/>
              <a:t>11</a:t>
            </a:r>
            <a:r>
              <a:rPr lang="ko-KR" altLang="en-US"/>
              <a:t>월 </a:t>
            </a:r>
            <a:r>
              <a:rPr lang="en-US" altLang="ko-KR"/>
              <a:t>6</a:t>
            </a:r>
            <a:r>
              <a:rPr lang="ko-KR" altLang="en-US"/>
              <a:t>일까지 사회적 거리두기는 세단계로 구분됐고 </a:t>
            </a:r>
            <a:r>
              <a:rPr lang="en-US" altLang="ko-KR"/>
              <a:t>6</a:t>
            </a:r>
            <a:r>
              <a:rPr lang="ko-KR" altLang="en-US"/>
              <a:t>일까지 </a:t>
            </a:r>
            <a:r>
              <a:rPr lang="en-US" altLang="ko-KR"/>
              <a:t>1</a:t>
            </a:r>
            <a:r>
              <a:rPr lang="ko-KR" altLang="en-US"/>
              <a:t>단계였습니다</a:t>
            </a:r>
            <a:r>
              <a:rPr lang="en-US" altLang="ko-KR"/>
              <a:t>.</a:t>
            </a:r>
            <a:endParaRPr lang="en-US" altLang="ko-KR"/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/>
              <a:t>2020</a:t>
            </a:r>
            <a:r>
              <a:rPr lang="ko-KR" altLang="en-US"/>
              <a:t>년 </a:t>
            </a:r>
            <a:r>
              <a:rPr lang="en-US" altLang="ko-KR"/>
              <a:t>11</a:t>
            </a:r>
            <a:r>
              <a:rPr lang="ko-KR" altLang="en-US"/>
              <a:t>월 </a:t>
            </a:r>
            <a:r>
              <a:rPr lang="en-US" altLang="ko-KR"/>
              <a:t>7</a:t>
            </a:r>
            <a:r>
              <a:rPr lang="ko-KR" altLang="en-US"/>
              <a:t>일부터 사회적 거리두기는 다섯단계</a:t>
            </a:r>
            <a:r>
              <a:rPr lang="en-US" altLang="ko-KR"/>
              <a:t>(`1`,`1.5`,`2`,`2.5`,`3`) </a:t>
            </a:r>
            <a:r>
              <a:rPr lang="ko-KR" altLang="en-US"/>
              <a:t>체계가 시행되었고</a:t>
            </a:r>
            <a:endParaRPr lang="ko-KR" altLang="en-US"/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/>
              <a:t>`11</a:t>
            </a:r>
            <a:r>
              <a:rPr lang="ko-KR" altLang="en-US"/>
              <a:t>월</a:t>
            </a:r>
            <a:r>
              <a:rPr lang="en-US" altLang="ko-KR"/>
              <a:t>` 7</a:t>
            </a:r>
            <a:r>
              <a:rPr lang="ko-KR" altLang="en-US"/>
              <a:t>일부터 </a:t>
            </a:r>
            <a:r>
              <a:rPr lang="en-US" altLang="ko-KR"/>
              <a:t>18</a:t>
            </a:r>
            <a:r>
              <a:rPr lang="ko-KR" altLang="en-US"/>
              <a:t>일까지는 </a:t>
            </a:r>
            <a:r>
              <a:rPr lang="en-US" altLang="ko-KR"/>
              <a:t>1</a:t>
            </a:r>
            <a:r>
              <a:rPr lang="ko-KR" altLang="en-US"/>
              <a:t>단계였습니다</a:t>
            </a:r>
            <a:r>
              <a:rPr lang="en-US" altLang="ko-KR"/>
              <a:t>.</a:t>
            </a:r>
            <a:endParaRPr lang="en-US" altLang="ko-KR"/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/>
              <a:t>19</a:t>
            </a:r>
            <a:r>
              <a:rPr lang="ko-KR" altLang="en-US"/>
              <a:t>일은 </a:t>
            </a:r>
            <a:r>
              <a:rPr lang="en-US" altLang="ko-KR"/>
              <a:t>1.5</a:t>
            </a:r>
            <a:r>
              <a:rPr lang="ko-KR" altLang="en-US"/>
              <a:t>단계격상되었으나</a:t>
            </a:r>
            <a:r>
              <a:rPr lang="en-US" altLang="ko-KR"/>
              <a:t>, </a:t>
            </a:r>
            <a:r>
              <a:rPr lang="ko-KR" altLang="en-US"/>
              <a:t>인원 제한이 강화되었고 운영 시간 제한은 홍보관을 제외하고 없었습니다</a:t>
            </a:r>
            <a:r>
              <a:rPr lang="en-US" altLang="ko-KR"/>
              <a:t>.</a:t>
            </a:r>
            <a:endParaRPr lang="en-US" altLang="ko-KR"/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/>
              <a:t>24</a:t>
            </a:r>
            <a:r>
              <a:rPr lang="ko-KR" altLang="en-US"/>
              <a:t>일에는 </a:t>
            </a:r>
            <a:r>
              <a:rPr lang="en-US" altLang="ko-KR"/>
              <a:t>2</a:t>
            </a:r>
            <a:r>
              <a:rPr lang="ko-KR" altLang="en-US"/>
              <a:t>단계로 격상되어 </a:t>
            </a:r>
            <a:r>
              <a:rPr lang="en-US" altLang="ko-KR"/>
              <a:t>21</a:t>
            </a:r>
            <a:r>
              <a:rPr lang="ko-KR" altLang="en-US"/>
              <a:t>시부터 노래연습장</a:t>
            </a:r>
            <a:r>
              <a:rPr lang="en-US" altLang="ko-KR"/>
              <a:t>, </a:t>
            </a:r>
            <a:r>
              <a:rPr lang="ko-KR" altLang="en-US"/>
              <a:t>실내공연장</a:t>
            </a:r>
            <a:r>
              <a:rPr lang="en-US" altLang="ko-KR"/>
              <a:t>, </a:t>
            </a:r>
            <a:r>
              <a:rPr lang="ko-KR" altLang="en-US"/>
              <a:t>실내체육시설 등의 운영이 중단되었습니다</a:t>
            </a:r>
            <a:r>
              <a:rPr lang="en-US" altLang="ko-KR"/>
              <a:t>.</a:t>
            </a:r>
            <a:endParaRPr lang="en-US" altLang="ko-KR"/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/>
              <a:t>`12</a:t>
            </a:r>
            <a:r>
              <a:rPr lang="ko-KR" altLang="en-US"/>
              <a:t>월</a:t>
            </a:r>
            <a:r>
              <a:rPr lang="en-US" altLang="ko-KR"/>
              <a:t>` 8</a:t>
            </a:r>
            <a:r>
              <a:rPr lang="ko-KR" altLang="en-US"/>
              <a:t>일에 </a:t>
            </a:r>
            <a:r>
              <a:rPr lang="en-US" altLang="ko-KR"/>
              <a:t>2.5</a:t>
            </a:r>
            <a:r>
              <a:rPr lang="ko-KR" altLang="en-US"/>
              <a:t>단계로 격상되어 </a:t>
            </a:r>
            <a:r>
              <a:rPr lang="en-US" altLang="ko-KR"/>
              <a:t>21</a:t>
            </a:r>
            <a:r>
              <a:rPr lang="ko-KR" altLang="en-US"/>
              <a:t>시 이후 영화관</a:t>
            </a:r>
            <a:r>
              <a:rPr lang="en-US" altLang="ko-KR"/>
              <a:t>, </a:t>
            </a:r>
            <a:r>
              <a:rPr lang="ko-KR" altLang="en-US"/>
              <a:t>피씨방</a:t>
            </a:r>
            <a:r>
              <a:rPr lang="en-US" altLang="ko-KR"/>
              <a:t>, </a:t>
            </a:r>
            <a:r>
              <a:rPr lang="ko-KR" altLang="en-US"/>
              <a:t>오락실</a:t>
            </a:r>
            <a:r>
              <a:rPr lang="en-US" altLang="ko-KR"/>
              <a:t>, </a:t>
            </a:r>
            <a:r>
              <a:rPr lang="ko-KR" altLang="en-US"/>
              <a:t>멀티방</a:t>
            </a:r>
            <a:r>
              <a:rPr lang="en-US" altLang="ko-KR"/>
              <a:t>, </a:t>
            </a:r>
            <a:r>
              <a:rPr lang="ko-KR" altLang="en-US"/>
              <a:t>학원</a:t>
            </a:r>
            <a:r>
              <a:rPr lang="en-US" altLang="ko-KR"/>
              <a:t>, </a:t>
            </a:r>
            <a:r>
              <a:rPr lang="ko-KR" altLang="en-US"/>
              <a:t>독서실</a:t>
            </a:r>
            <a:r>
              <a:rPr lang="en-US" altLang="ko-KR"/>
              <a:t>, </a:t>
            </a:r>
            <a:r>
              <a:rPr lang="ko-KR" altLang="en-US"/>
              <a:t>놀이공원</a:t>
            </a:r>
            <a:r>
              <a:rPr lang="en-US" altLang="ko-KR"/>
              <a:t>, </a:t>
            </a:r>
            <a:r>
              <a:rPr lang="ko-KR" altLang="en-US"/>
              <a:t>상점</a:t>
            </a:r>
            <a:r>
              <a:rPr lang="en-US" altLang="ko-KR"/>
              <a:t>, </a:t>
            </a:r>
            <a:r>
              <a:rPr lang="ko-KR" altLang="en-US"/>
              <a:t>마트</a:t>
            </a:r>
            <a:r>
              <a:rPr lang="en-US" altLang="ko-KR"/>
              <a:t>, </a:t>
            </a:r>
            <a:r>
              <a:rPr lang="ko-KR" altLang="en-US"/>
              <a:t>백화점 등의 시설이 운영중단되었고 지하철 운행감축하였습니다</a:t>
            </a:r>
            <a:r>
              <a:rPr lang="en-US" altLang="ko-KR"/>
              <a:t>.</a:t>
            </a:r>
            <a:endParaRPr lang="en-US" altLang="ko-KR"/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/>
              <a:t>24</a:t>
            </a:r>
            <a:r>
              <a:rPr lang="ko-KR" altLang="en-US"/>
              <a:t>일부터는 강화된 </a:t>
            </a:r>
            <a:r>
              <a:rPr lang="en-US" altLang="ko-KR"/>
              <a:t>2.5</a:t>
            </a:r>
            <a:r>
              <a:rPr lang="ko-KR" altLang="en-US"/>
              <a:t>단계가 시행되어 </a:t>
            </a:r>
            <a:r>
              <a:rPr lang="en-US" altLang="ko-KR"/>
              <a:t>5</a:t>
            </a:r>
            <a:r>
              <a:rPr lang="ko-KR" altLang="en-US"/>
              <a:t>인이상 모일 수 없게 되었고 </a:t>
            </a:r>
            <a:r>
              <a:rPr lang="en-US" altLang="ko-KR"/>
              <a:t>21</a:t>
            </a:r>
            <a:r>
              <a:rPr lang="ko-KR" altLang="en-US"/>
              <a:t>시 이후 식당 운영이 중단된 배경이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0D170BB-8371-483C-89C3-85F648DC4992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/>
              <a:t>12</a:t>
            </a:r>
            <a:r>
              <a:rPr lang="ko-KR" altLang="en-US"/>
              <a:t>월에 많은 시설이 </a:t>
            </a:r>
            <a:r>
              <a:rPr lang="en-US" altLang="ko-KR"/>
              <a:t>21</a:t>
            </a:r>
            <a:r>
              <a:rPr lang="ko-KR" altLang="en-US"/>
              <a:t>시 이후로 영업을 중단했고 </a:t>
            </a:r>
            <a:r>
              <a:rPr lang="en-US" altLang="ko-KR"/>
              <a:t>21</a:t>
            </a:r>
            <a:r>
              <a:rPr lang="ko-KR" altLang="en-US"/>
              <a:t>시 이후로 지하철 운행도 감축됐지만</a:t>
            </a:r>
            <a:r>
              <a:rPr lang="en-US" altLang="ko-KR"/>
              <a:t>, </a:t>
            </a:r>
            <a:r>
              <a:rPr lang="ko-KR" altLang="en-US"/>
              <a:t>평소 승차인원에 비해 감소량이 큰 시간은 </a:t>
            </a:r>
            <a:r>
              <a:rPr lang="en-US" altLang="ko-KR"/>
              <a:t>22</a:t>
            </a:r>
            <a:r>
              <a:rPr lang="ko-KR" altLang="en-US"/>
              <a:t>시였습니다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0D170BB-8371-483C-89C3-85F648DC4992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안녕하세요 여기부터 발표를 맡게 된 전경표입니다.</a:t>
            </a:r>
            <a:endParaRPr lang="ko-KR" altLang="en-US"/>
          </a:p>
          <a:p>
            <a:pPr>
              <a:defRPr/>
            </a:pPr>
            <a:r>
              <a:rPr lang="ko-KR" altLang="en-US"/>
              <a:t>지금부터의 내용은, 작년 초 코로나 발생 시기부터 지금까지,</a:t>
            </a:r>
            <a:endParaRPr lang="ko-KR" altLang="en-US"/>
          </a:p>
          <a:p>
            <a:pPr>
              <a:defRPr/>
            </a:pPr>
            <a:r>
              <a:rPr lang="ko-KR" altLang="en-US"/>
              <a:t>조금은 거시적 관점에서의 분석입니다.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보이시는 그래프에서 지하철 이용량의 변화를 보면,</a:t>
            </a:r>
            <a:endParaRPr lang="ko-KR" altLang="en-US"/>
          </a:p>
          <a:p>
            <a:pPr>
              <a:defRPr/>
            </a:pPr>
            <a:r>
              <a:rPr lang="ko-KR" altLang="en-US"/>
              <a:t>일주일 단위로 이렇게 크게 진동하는 것을 보실 수 있습니다.</a:t>
            </a:r>
            <a:endParaRPr lang="ko-KR" altLang="en-US"/>
          </a:p>
          <a:p>
            <a:pPr>
              <a:defRPr/>
            </a:pPr>
            <a:r>
              <a:rPr lang="ko-KR" altLang="en-US"/>
              <a:t>바로 요일 특성 때문인데요.</a:t>
            </a:r>
            <a:endParaRPr lang="ko-KR" altLang="en-US"/>
          </a:p>
          <a:p>
            <a:pPr>
              <a:defRPr/>
            </a:pPr>
            <a:r>
              <a:rPr lang="ko-KR" altLang="en-US"/>
              <a:t>이렇게 요일 변수가 강력하게 작용하고 있기 때문에</a:t>
            </a:r>
            <a:endParaRPr lang="ko-KR" altLang="en-US"/>
          </a:p>
          <a:p>
            <a:pPr>
              <a:defRPr/>
            </a:pPr>
            <a:r>
              <a:rPr lang="ko-KR" altLang="en-US"/>
              <a:t>이 데이터를 그대로 신규확진자 수와 비교를 하게되면</a:t>
            </a:r>
            <a:endParaRPr lang="ko-KR" altLang="en-US"/>
          </a:p>
          <a:p>
            <a:pPr>
              <a:defRPr/>
            </a:pPr>
            <a:r>
              <a:rPr lang="ko-KR" altLang="en-US"/>
              <a:t>상관관계가 잘 드러나지 않습니다.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0D170BB-8371-483C-89C3-85F648DC4992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sz="1200">
              <a:solidFill>
                <a:srgbClr val="655d5b"/>
              </a:solidFill>
              <a:latin typeface="이롭게 바탕체 Medium"/>
              <a:ea typeface="이롭게 바탕체 Medium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>
                <a:solidFill>
                  <a:srgbClr val="655d5b"/>
                </a:solidFill>
                <a:latin typeface="이롭게 바탕체 Medium"/>
                <a:ea typeface="이롭게 바탕체 Medium"/>
              </a:rPr>
              <a:t>(상관관계표를 보여주며)</a:t>
            </a:r>
            <a:endParaRPr lang="ko-KR" altLang="en-US" sz="1200">
              <a:solidFill>
                <a:srgbClr val="655d5b"/>
              </a:solidFill>
              <a:latin typeface="이롭게 바탕체 Medium"/>
              <a:ea typeface="이롭게 바탕체 Medium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>
                <a:solidFill>
                  <a:srgbClr val="655d5b"/>
                </a:solidFill>
                <a:latin typeface="이롭게 바탕체 Medium"/>
                <a:ea typeface="이롭게 바탕체 Medium"/>
              </a:rPr>
              <a:t>요일 변수를 고려하지 않고 바로 비교를 하면,</a:t>
            </a:r>
            <a:endParaRPr lang="ko-KR" altLang="en-US" sz="1200">
              <a:solidFill>
                <a:srgbClr val="655d5b"/>
              </a:solidFill>
              <a:latin typeface="이롭게 바탕체 Medium"/>
              <a:ea typeface="이롭게 바탕체 Medium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>
                <a:solidFill>
                  <a:srgbClr val="655d5b"/>
                </a:solidFill>
                <a:latin typeface="이롭게 바탕체 Medium"/>
                <a:ea typeface="이롭게 바탕체 Medium"/>
              </a:rPr>
              <a:t>지하철 이용량과, 신규확진자 수 사이에</a:t>
            </a:r>
            <a:endParaRPr lang="ko-KR" altLang="en-US" sz="1200">
              <a:solidFill>
                <a:srgbClr val="655d5b"/>
              </a:solidFill>
              <a:latin typeface="이롭게 바탕체 Medium"/>
              <a:ea typeface="이롭게 바탕체 Medium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>
                <a:solidFill>
                  <a:srgbClr val="655d5b"/>
                </a:solidFill>
                <a:latin typeface="이롭게 바탕체 Medium"/>
                <a:ea typeface="이롭게 바탕체 Medium"/>
              </a:rPr>
              <a:t>이렇게 -0.05, -0.14 처럼 낮은 음의상관관계가</a:t>
            </a:r>
            <a:endParaRPr lang="ko-KR" altLang="en-US" sz="1200">
              <a:solidFill>
                <a:srgbClr val="655d5b"/>
              </a:solidFill>
              <a:latin typeface="이롭게 바탕체 Medium"/>
              <a:ea typeface="이롭게 바탕체 Medium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>
                <a:solidFill>
                  <a:srgbClr val="655d5b"/>
                </a:solidFill>
                <a:latin typeface="이롭게 바탕체 Medium"/>
                <a:ea typeface="이롭게 바탕체 Medium"/>
              </a:rPr>
              <a:t>나타날 뿐입니다</a:t>
            </a:r>
            <a:endParaRPr lang="ko-KR" altLang="en-US" sz="1200">
              <a:solidFill>
                <a:srgbClr val="655d5b"/>
              </a:solidFill>
              <a:latin typeface="이롭게 바탕체 Medium"/>
              <a:ea typeface="이롭게 바탕체 Medium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sz="1200">
              <a:solidFill>
                <a:srgbClr val="655d5b"/>
              </a:solidFill>
              <a:latin typeface="이롭게 바탕체 Medium"/>
              <a:ea typeface="이롭게 바탕체 Medium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>
                <a:solidFill>
                  <a:srgbClr val="655d5b"/>
                </a:solidFill>
                <a:latin typeface="이롭게 바탕체 Medium"/>
                <a:ea typeface="이롭게 바탕체 Medium"/>
              </a:rPr>
              <a:t>한편, 지하철 이용량에 더 영향을 많이 주는 데이터가</a:t>
            </a:r>
            <a:endParaRPr lang="ko-KR" altLang="en-US" sz="1200">
              <a:solidFill>
                <a:srgbClr val="655d5b"/>
              </a:solidFill>
              <a:latin typeface="이롭게 바탕체 Medium"/>
              <a:ea typeface="이롭게 바탕체 Medium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>
                <a:solidFill>
                  <a:srgbClr val="655d5b"/>
                </a:solidFill>
                <a:latin typeface="이롭게 바탕체 Medium"/>
                <a:ea typeface="이롭게 바탕체 Medium"/>
              </a:rPr>
              <a:t>서울 신규확진자 인지</a:t>
            </a:r>
            <a:endParaRPr lang="ko-KR" altLang="en-US" sz="1200">
              <a:solidFill>
                <a:srgbClr val="655d5b"/>
              </a:solidFill>
              <a:latin typeface="이롭게 바탕체 Medium"/>
              <a:ea typeface="이롭게 바탕체 Medium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>
                <a:solidFill>
                  <a:srgbClr val="655d5b"/>
                </a:solidFill>
                <a:latin typeface="이롭게 바탕체 Medium"/>
                <a:ea typeface="이롭게 바탕체 Medium"/>
              </a:rPr>
              <a:t>전국 신규확진자 인지</a:t>
            </a:r>
            <a:endParaRPr lang="ko-KR" altLang="en-US" sz="1200">
              <a:solidFill>
                <a:srgbClr val="655d5b"/>
              </a:solidFill>
              <a:latin typeface="이롭게 바탕체 Medium"/>
              <a:ea typeface="이롭게 바탕체 Medium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>
                <a:solidFill>
                  <a:srgbClr val="655d5b"/>
                </a:solidFill>
                <a:latin typeface="이롭게 바탕체 Medium"/>
                <a:ea typeface="이롭게 바탕체 Medium"/>
              </a:rPr>
              <a:t>상관관계를 보니</a:t>
            </a:r>
            <a:endParaRPr lang="ko-KR" altLang="en-US" sz="1200">
              <a:solidFill>
                <a:srgbClr val="655d5b"/>
              </a:solidFill>
              <a:latin typeface="이롭게 바탕체 Medium"/>
              <a:ea typeface="이롭게 바탕체 Medium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>
                <a:solidFill>
                  <a:srgbClr val="655d5b"/>
                </a:solidFill>
                <a:latin typeface="이롭게 바탕체 Medium"/>
                <a:ea typeface="이롭게 바탕체 Medium"/>
              </a:rPr>
              <a:t>전국 신규확진자와의 상관관계가 약간 더 좋게 나옵니다</a:t>
            </a:r>
            <a:endParaRPr lang="ko-KR" altLang="en-US" sz="1200">
              <a:solidFill>
                <a:srgbClr val="655d5b"/>
              </a:solidFill>
              <a:latin typeface="이롭게 바탕체 Medium"/>
              <a:ea typeface="이롭게 바탕체 Medium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>
                <a:solidFill>
                  <a:srgbClr val="655d5b"/>
                </a:solidFill>
                <a:latin typeface="이롭게 바탕체 Medium"/>
                <a:ea typeface="이롭게 바탕체 Medium"/>
              </a:rPr>
              <a:t>아마 서울 시민들이, 서울 신규확진자수 보다는</a:t>
            </a:r>
            <a:endParaRPr lang="ko-KR" altLang="en-US" sz="1200">
              <a:solidFill>
                <a:srgbClr val="655d5b"/>
              </a:solidFill>
              <a:latin typeface="이롭게 바탕체 Medium"/>
              <a:ea typeface="이롭게 바탕체 Medium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>
                <a:solidFill>
                  <a:srgbClr val="655d5b"/>
                </a:solidFill>
                <a:latin typeface="이롭게 바탕체 Medium"/>
                <a:ea typeface="이롭게 바탕체 Medium"/>
              </a:rPr>
              <a:t>전국 신규확진자 수 자체를</a:t>
            </a:r>
            <a:endParaRPr lang="ko-KR" altLang="en-US" sz="1200">
              <a:solidFill>
                <a:srgbClr val="655d5b"/>
              </a:solidFill>
              <a:latin typeface="이롭게 바탕체 Medium"/>
              <a:ea typeface="이롭게 바탕체 Medium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>
                <a:solidFill>
                  <a:srgbClr val="655d5b"/>
                </a:solidFill>
                <a:latin typeface="이롭게 바탕체 Medium"/>
                <a:ea typeface="이롭게 바탕체 Medium"/>
              </a:rPr>
              <a:t>더 자주 접하고</a:t>
            </a:r>
            <a:endParaRPr lang="ko-KR" altLang="en-US" sz="1200">
              <a:solidFill>
                <a:srgbClr val="655d5b"/>
              </a:solidFill>
              <a:latin typeface="이롭게 바탕체 Medium"/>
              <a:ea typeface="이롭게 바탕체 Medium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>
                <a:solidFill>
                  <a:srgbClr val="655d5b"/>
                </a:solidFill>
                <a:latin typeface="이롭게 바탕체 Medium"/>
                <a:ea typeface="이롭게 바탕체 Medium"/>
              </a:rPr>
              <a:t>더 많이 영향 받는 것으로 생각됩니다.</a:t>
            </a:r>
            <a:endParaRPr lang="ko-KR" altLang="en-US" sz="1200">
              <a:solidFill>
                <a:srgbClr val="655d5b"/>
              </a:solidFill>
              <a:latin typeface="이롭게 바탕체 Medium"/>
              <a:ea typeface="이롭게 바탕체 Medium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>
                <a:solidFill>
                  <a:srgbClr val="655d5b"/>
                </a:solidFill>
                <a:latin typeface="이롭게 바탕체 Medium"/>
                <a:ea typeface="이롭게 바탕체 Medium"/>
              </a:rPr>
              <a:t>따라서 전국 신규확진자 수를 기준으로 분석을 진행하였습니다.</a:t>
            </a:r>
            <a:endParaRPr lang="ko-KR" altLang="en-US" sz="1200">
              <a:solidFill>
                <a:srgbClr val="655d5b"/>
              </a:solidFill>
              <a:latin typeface="이롭게 바탕체 Medium"/>
              <a:ea typeface="이롭게 바탕체 Mediu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0D170BB-8371-483C-89C3-85F648DC4992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3C56E-ADD4-4F59-A04E-3B397B467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8FFF20-A665-4C28-AFAC-DD8F2CA27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9ED45D-0E94-460D-A7C3-1A2095222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4281AB-A0B4-4A5F-86CD-A2086825E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24508C-173A-4EF3-A272-B1C5B92EB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020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ED393-5071-4232-8CE7-6368370B2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61ED07-37A3-4B5D-870B-8AABF0C2D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E28348-CF96-419A-92C3-BEC1D3FDB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5B74AD-0C9F-440E-8043-1F066D4D8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C99EE7-A988-42D0-99E0-1C5B54CBB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945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AC3CA9-AF9E-4C6D-BEA8-E399A7CD1A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D59A2A8-98F4-43C3-BF9D-13CDAEFFB1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5B1F37-82A2-489F-8E46-B2EC18B80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6E1824-651E-4835-A0C9-1DF5220FA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6FDBBB-0802-42E0-B26F-3C46480A2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131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A3A12-3AFF-4BC3-8CEE-220D29A96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2C193E-DB00-4059-BD13-DC15C96EF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50761B-9412-40B7-8CA8-364D0A692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E09396-DD68-4B6C-B02B-9F7039F7C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94D29A-D552-4771-AEC4-2643BB067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93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966E3-A917-4DA9-A125-CC700CF13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495484-4788-4BD1-A5CE-CA590AA66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3A298B-9A37-45F4-A22E-0A121FF2E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91A719-20BF-4507-842B-CBF3B7A36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BF2B11-7083-4493-961B-2A1664863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856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9FA89-8254-4B99-A570-1E9EAD347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6EE7B6-851A-48F2-84C2-C8776AC27B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5BE0FA-1FCD-49CB-BEC5-DCD9FAD74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8E71F8-2AAB-47C0-8CA1-CAD970B5D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BE0CD0-DE94-43C2-87DC-2EFD169EF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21097B-BE22-4BEE-8DA8-9DA06C810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500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291DD4-F5CB-4A44-8975-6592B6F5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23C5F8-E71E-4328-AB33-942101AB0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FA8844-DF25-475B-9597-9DBFB63628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0297E26-97B3-401F-A21B-725FAC453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C970E4-1F8C-449F-9787-9C4CB6F9D1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0A3DCE6-0F00-454D-9524-A38DE4DE9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C0530C-8FD0-4A3B-84B4-55B815608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50A99EA-B783-4A73-92A9-FD376E9E7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960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A672D1-EA66-4409-8445-EECEB3A82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EBA4C6-8436-4C14-B97D-105844BDB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6FFBD4-4B9C-440B-9B91-D2829C8C9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A7AD02-403C-4EBE-BBA2-CEAFE9AE4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212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6523BB7-52EE-4543-B2CD-95B5CD8697F4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E5C4B2-3A74-45E2-8275-57653D60A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8DABAB2-6114-47A0-A417-AE54A7D28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6EC5A9-01C9-486A-BD2C-6D780A9A9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934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64D5E9-F257-4675-83D9-CAABAE80A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F0E2A4-30D6-4F91-8593-3652FFF34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B7F24A-D903-463C-B711-91FD491FD5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DE16FA-28CE-4CCC-881D-7D7B3FBB5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4F1A39-AADB-421F-B2AD-67957A89F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4C85CA-D034-4348-BB24-65C892350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675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2CE3E5-D246-401A-B4DA-D15E6D5BC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1066400-4EBF-4D23-BCCD-DA6FC6A3AA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740DC9-63F6-4409-AAF3-22111941FD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50E7D3-1143-40E1-8409-68CD9A293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04DC-BBA5-4E7D-A421-927FA8A615FD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1DC393-8E64-4F6E-9E06-5C6A45520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8E4A75-8FD8-4CB5-AA1F-3199629BE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98199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941F98B-57E9-4EB6-B6C3-C8DD6CAF1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424B17-47FE-42D5-A877-D11F16450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2623BA-7D12-4119-9B74-CB551D886B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704DC-BBA5-4E7D-A421-927FA8A615FD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47FCEA-FDA3-4D04-A2D0-3308ABF5CC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54153F-36BB-41B3-929C-0A14BC67D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F6D10E-6FC8-4DAA-AEA5-7BC3CF721C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600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oleObject" Target="../embeddings/oleObject1.bin"  /><Relationship Id="rId6" Type="http://schemas.openxmlformats.org/officeDocument/2006/relationships/image" Target="../media/image11.emf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/Relationships>
</file>

<file path=ppt/slides/_rels/slide13.xml.rels><?xml version="1.0" encoding="UTF-8" standalone="yes" ?><Relationships xmlns="http://schemas.openxmlformats.org/package/2006/relationships"><Relationship Id="rId1" Type="http://schemas.microsoft.com/office/2007/relationships/media" Target="../media/media1.mp4"  /><Relationship Id="rId2" Type="http://schemas.openxmlformats.org/officeDocument/2006/relationships/video" Target="../media/media1.mp4"  /><Relationship Id="rId3" Type="http://schemas.openxmlformats.org/officeDocument/2006/relationships/slideLayout" Target="../slideLayouts/slideLayout7.xml"  /><Relationship Id="rId4" Type="http://schemas.openxmlformats.org/officeDocument/2006/relationships/notesSlide" Target="../notesSlides/notesSlide1.xml"  /><Relationship Id="rId5" Type="http://schemas.openxmlformats.org/officeDocument/2006/relationships/image" Target="../media/image14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21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24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5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28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29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30.png"  /><Relationship Id="rId4" Type="http://schemas.openxmlformats.org/officeDocument/2006/relationships/image" Target="../media/image31.png"  /></Relationships>
</file>

<file path=ppt/slides/_rels/slide25.xml.rels><?xml version="1.0" encoding="UTF-8" standalone="yes" ?><Relationships xmlns="http://schemas.openxmlformats.org/package/2006/relationships"><Relationship Id="rId1" Type="http://schemas.microsoft.com/office/2007/relationships/media" Target="../media/media2.mp4"  /><Relationship Id="rId2" Type="http://schemas.openxmlformats.org/officeDocument/2006/relationships/video" Target="../media/media2.mp4"  /><Relationship Id="rId3" Type="http://schemas.microsoft.com/office/2007/relationships/media" Target="../media/media3.mp4"  /><Relationship Id="rId4" Type="http://schemas.openxmlformats.org/officeDocument/2006/relationships/video" Target="../media/media3.mp4"  /><Relationship Id="rId5" Type="http://schemas.openxmlformats.org/officeDocument/2006/relationships/slideLayout" Target="../slideLayouts/slideLayout7.xml"  /><Relationship Id="rId6" Type="http://schemas.openxmlformats.org/officeDocument/2006/relationships/notesSlide" Target="../notesSlides/notesSlide13.xml"  /><Relationship Id="rId7" Type="http://schemas.openxmlformats.org/officeDocument/2006/relationships/image" Target="../media/image32.png"  /><Relationship Id="rId8" Type="http://schemas.openxmlformats.org/officeDocument/2006/relationships/image" Target="../media/image33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4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5.jpeg"  /><Relationship Id="rId3" Type="http://schemas.openxmlformats.org/officeDocument/2006/relationships/image" Target="../media/image36.jpeg"  /><Relationship Id="rId4" Type="http://schemas.openxmlformats.org/officeDocument/2006/relationships/image" Target="../media/image3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38.png"  /><Relationship Id="rId4" Type="http://schemas.openxmlformats.org/officeDocument/2006/relationships/image" Target="../media/image39.svg"  /><Relationship Id="rId5" Type="http://schemas.openxmlformats.org/officeDocument/2006/relationships/image" Target="../media/image4.png"  /><Relationship Id="rId6" Type="http://schemas.openxmlformats.org/officeDocument/2006/relationships/image" Target="../media/image5.svg"  /><Relationship Id="rId7" Type="http://schemas.openxmlformats.org/officeDocument/2006/relationships/image" Target="../media/image40.png"  /><Relationship Id="rId8" Type="http://schemas.openxmlformats.org/officeDocument/2006/relationships/image" Target="../media/image41.sv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7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2.jpe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43.jpe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4.jpe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5.jpe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6.jpe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7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Relationship Id="rId3" Type="http://schemas.openxmlformats.org/officeDocument/2006/relationships/image" Target="../media/image5.svg"  /><Relationship Id="rId4" Type="http://schemas.openxmlformats.org/officeDocument/2006/relationships/image" Target="../media/image6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AE9B7CE-F08B-4552-8B11-396CC6F80C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E7BE25-B46C-400D-9587-10B7F7F8B4E5}"/>
              </a:ext>
            </a:extLst>
          </p:cNvPr>
          <p:cNvSpPr txBox="1"/>
          <p:nvPr/>
        </p:nvSpPr>
        <p:spPr>
          <a:xfrm>
            <a:off x="1705362" y="702309"/>
            <a:ext cx="8804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/>
              <a:t>COVID-19</a:t>
            </a:r>
            <a:r>
              <a:rPr lang="ko-KR" altLang="en-US" sz="2800" dirty="0"/>
              <a:t>와 서울시 지하철 </a:t>
            </a:r>
            <a:r>
              <a:rPr lang="ko-KR" altLang="en-US" sz="2800" dirty="0" err="1"/>
              <a:t>승하차</a:t>
            </a:r>
            <a:r>
              <a:rPr lang="ko-KR" altLang="en-US" sz="2800" dirty="0"/>
              <a:t> 인원과의 상관관계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53738-5E07-4C9C-9F9C-F114200BC70D}"/>
              </a:ext>
            </a:extLst>
          </p:cNvPr>
          <p:cNvSpPr txBox="1"/>
          <p:nvPr/>
        </p:nvSpPr>
        <p:spPr>
          <a:xfrm>
            <a:off x="9923254" y="5201584"/>
            <a:ext cx="117217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/>
              <a:t>10</a:t>
            </a:r>
            <a:r>
              <a:rPr lang="ko-KR" altLang="en-US" sz="1400" dirty="0"/>
              <a:t>조</a:t>
            </a:r>
            <a:r>
              <a:rPr lang="en-US" altLang="ko-KR" sz="1400" dirty="0"/>
              <a:t>_</a:t>
            </a:r>
            <a:r>
              <a:rPr lang="ko-KR" altLang="en-US" sz="1400" dirty="0" err="1"/>
              <a:t>보여조</a:t>
            </a:r>
            <a:endParaRPr lang="en-US" altLang="ko-KR" sz="1400" dirty="0"/>
          </a:p>
          <a:p>
            <a:pPr algn="r"/>
            <a:endParaRPr lang="ko-KR" altLang="en-US" sz="1400" dirty="0"/>
          </a:p>
          <a:p>
            <a:pPr algn="r"/>
            <a:r>
              <a:rPr lang="ko-KR" altLang="en-US" sz="1400" dirty="0"/>
              <a:t>이수진</a:t>
            </a:r>
            <a:endParaRPr lang="en-US" altLang="ko-KR" sz="1400" dirty="0"/>
          </a:p>
          <a:p>
            <a:pPr algn="r"/>
            <a:r>
              <a:rPr lang="ko-KR" altLang="en-US" sz="1400" dirty="0" err="1"/>
              <a:t>임성국</a:t>
            </a:r>
            <a:endParaRPr lang="en-US" altLang="ko-KR" sz="1400" dirty="0"/>
          </a:p>
          <a:p>
            <a:pPr algn="r"/>
            <a:r>
              <a:rPr lang="ko-KR" altLang="en-US" sz="1400" dirty="0" err="1"/>
              <a:t>전경표</a:t>
            </a:r>
            <a:endParaRPr lang="ko-KR" altLang="en-US" sz="1400" dirty="0"/>
          </a:p>
        </p:txBody>
      </p:sp>
      <p:sp>
        <p:nvSpPr>
          <p:cNvPr id="9" name="육각형 8">
            <a:extLst>
              <a:ext uri="{FF2B5EF4-FFF2-40B4-BE49-F238E27FC236}">
                <a16:creationId xmlns:a16="http://schemas.microsoft.com/office/drawing/2014/main" id="{A8376313-BFD3-45E7-9988-207643B5882D}"/>
              </a:ext>
            </a:extLst>
          </p:cNvPr>
          <p:cNvSpPr/>
          <p:nvPr/>
        </p:nvSpPr>
        <p:spPr>
          <a:xfrm>
            <a:off x="2307260" y="1371595"/>
            <a:ext cx="5846206" cy="5039833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육각형 9">
            <a:extLst>
              <a:ext uri="{FF2B5EF4-FFF2-40B4-BE49-F238E27FC236}">
                <a16:creationId xmlns:a16="http://schemas.microsoft.com/office/drawing/2014/main" id="{2B6D5685-1BC5-47BF-9C33-7A53AA5495DC}"/>
              </a:ext>
            </a:extLst>
          </p:cNvPr>
          <p:cNvSpPr/>
          <p:nvPr/>
        </p:nvSpPr>
        <p:spPr>
          <a:xfrm>
            <a:off x="2916860" y="1371595"/>
            <a:ext cx="5846206" cy="5039833"/>
          </a:xfrm>
          <a:prstGeom prst="hexagon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47336C6-64C0-421A-BE52-E9C9A1954E34}"/>
              </a:ext>
            </a:extLst>
          </p:cNvPr>
          <p:cNvCxnSpPr>
            <a:cxnSpLocks/>
          </p:cNvCxnSpPr>
          <p:nvPr/>
        </p:nvCxnSpPr>
        <p:spPr>
          <a:xfrm>
            <a:off x="3549204" y="1371601"/>
            <a:ext cx="5116329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6FAF79A-C484-4F50-AAD5-332835FC094E}"/>
              </a:ext>
            </a:extLst>
          </p:cNvPr>
          <p:cNvSpPr txBox="1"/>
          <p:nvPr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3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48269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2-2 </a:t>
            </a:r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</a:t>
            </a:r>
            <a:r>
              <a:rPr lang="en-US" altLang="ko-KR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_csv </a:t>
            </a:r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파일 </a:t>
            </a:r>
            <a:r>
              <a:rPr lang="ko-KR" altLang="en-US" sz="3000" spc="-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전처리</a:t>
            </a:r>
            <a:endParaRPr lang="ko-KR" altLang="en-US" sz="30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EEB23D-55F4-48DF-BA61-CA1FAB91D438}"/>
              </a:ext>
            </a:extLst>
          </p:cNvPr>
          <p:cNvSpPr txBox="1"/>
          <p:nvPr/>
        </p:nvSpPr>
        <p:spPr>
          <a:xfrm>
            <a:off x="768071" y="5141437"/>
            <a:ext cx="32613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서울시 일일 지하철 승하차량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(2019-01~2021-07) 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원본데이터인 분리된 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31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개의 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csv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파일 병합처리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A13250-73BA-444D-A3BD-5697E5B8193C}"/>
              </a:ext>
            </a:extLst>
          </p:cNvPr>
          <p:cNvSpPr txBox="1"/>
          <p:nvPr/>
        </p:nvSpPr>
        <p:spPr>
          <a:xfrm>
            <a:off x="1731710" y="4525981"/>
            <a:ext cx="1334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csv </a:t>
            </a:r>
            <a:r>
              <a:rPr lang="ko-KR" altLang="en-US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파일 병합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B8E127-1E0F-4F31-B2AF-AE472BE66476}"/>
              </a:ext>
            </a:extLst>
          </p:cNvPr>
          <p:cNvSpPr txBox="1"/>
          <p:nvPr/>
        </p:nvSpPr>
        <p:spPr>
          <a:xfrm>
            <a:off x="4445991" y="5141437"/>
            <a:ext cx="32613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분석 시 기존의 파일명의 규칙성을 만들어 각 분석항목에 해당하는 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csv 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파일명을 명기 및 분류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2F6562-142A-482D-AE66-12FECFDE6A78}"/>
              </a:ext>
            </a:extLst>
          </p:cNvPr>
          <p:cNvSpPr txBox="1"/>
          <p:nvPr/>
        </p:nvSpPr>
        <p:spPr>
          <a:xfrm>
            <a:off x="4618548" y="4525981"/>
            <a:ext cx="2916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분석용 </a:t>
            </a:r>
            <a:r>
              <a:rPr lang="en-US" altLang="ko-KR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csv</a:t>
            </a:r>
            <a:r>
              <a:rPr lang="ko-KR" altLang="en-US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파일명 변경 및 분류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6A9C61-10D7-4A5A-BE77-F81A3CA16FBE}"/>
              </a:ext>
            </a:extLst>
          </p:cNvPr>
          <p:cNvSpPr txBox="1"/>
          <p:nvPr/>
        </p:nvSpPr>
        <p:spPr>
          <a:xfrm>
            <a:off x="8123911" y="5141437"/>
            <a:ext cx="3261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분석의 용이성을 위해 한글로 되어있는 컬럼명을 쉬운 영어 컬럼명으로 변경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195520-B86E-4B79-813A-803C1D8A39CE}"/>
              </a:ext>
            </a:extLst>
          </p:cNvPr>
          <p:cNvSpPr txBox="1"/>
          <p:nvPr/>
        </p:nvSpPr>
        <p:spPr>
          <a:xfrm>
            <a:off x="8431153" y="4525981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분석용 사용 컬럼 이름 변경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AD48095-AAC4-4C7D-8DC7-551C452F2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61" y="1832122"/>
            <a:ext cx="3794535" cy="225940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05053FE-7464-464A-AD78-FD8CC13B3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715" y="1487471"/>
            <a:ext cx="2524569" cy="277012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F26C48A-74F0-469D-A1AD-D2B0C83AF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403" y="1716563"/>
            <a:ext cx="3298759" cy="2425469"/>
          </a:xfrm>
          <a:prstGeom prst="rect">
            <a:avLst/>
          </a:prstGeom>
        </p:spPr>
      </p:pic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E2EF1393-5429-4BB6-990C-583746A5CF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8158800"/>
              </p:ext>
            </p:extLst>
          </p:nvPr>
        </p:nvGraphicFramePr>
        <p:xfrm>
          <a:off x="3085439" y="4337655"/>
          <a:ext cx="91440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5" imgW="914400" imgH="780853" progId="Excel.Sheet.8">
                  <p:embed/>
                </p:oleObj>
              </mc:Choice>
              <mc:Fallback>
                <p:oleObj name="Worksheet" showAsIcon="1" r:id="rId5" imgW="914400" imgH="780853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85439" y="4337655"/>
                        <a:ext cx="914400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053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45384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2-2 </a:t>
            </a:r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</a:t>
            </a:r>
            <a:r>
              <a:rPr lang="en-US" altLang="ko-KR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_Python </a:t>
            </a:r>
            <a:r>
              <a:rPr lang="ko-KR" altLang="en-US" sz="3000" spc="-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전처리</a:t>
            </a:r>
            <a:endParaRPr lang="ko-KR" altLang="en-US" sz="30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9F212B-A901-463E-AD5C-80F1B4E845CC}"/>
              </a:ext>
            </a:extLst>
          </p:cNvPr>
          <p:cNvSpPr/>
          <p:nvPr/>
        </p:nvSpPr>
        <p:spPr>
          <a:xfrm>
            <a:off x="6783923" y="4426806"/>
            <a:ext cx="4431600" cy="17820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82363" tIns="174543" rIns="174543" bIns="556632" numCol="1" spcCol="1270" anchor="t" anchorCtr="0">
            <a:noAutofit/>
          </a:bodyPr>
          <a:lstStyle/>
          <a:p>
            <a:pPr marL="36000" lvl="1" algn="r" defTabSz="12890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월별 지하철 승하차량과 해당 호선과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6000" lvl="1" algn="r" defTabSz="12890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역에 대한 승하차량의 데이터이기 때문에 있는 데이터를 그대로 가져와 전처리를 하였습니다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B19C1FE-6544-45E3-B8D8-017174A9BF34}"/>
              </a:ext>
            </a:extLst>
          </p:cNvPr>
          <p:cNvSpPr/>
          <p:nvPr/>
        </p:nvSpPr>
        <p:spPr>
          <a:xfrm>
            <a:off x="862176" y="4426806"/>
            <a:ext cx="4430175" cy="1782000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4543" tIns="174543" rIns="882363" bIns="556632" numCol="1" spcCol="1270" anchor="t" anchorCtr="0">
            <a:noAutofit/>
          </a:bodyPr>
          <a:lstStyle/>
          <a:p>
            <a:pPr marL="36000" lvl="1" algn="l" defTabSz="1289050" latinLnBrk="1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ko-KR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앞서 분석한 지하철 승하차량과</a:t>
            </a:r>
            <a:endParaRPr lang="en-US" altLang="ko-KR" sz="1400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6000" lvl="1" algn="l" defTabSz="1289050" latinLnBrk="1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ko-KR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일별 코로나 </a:t>
            </a:r>
            <a:r>
              <a:rPr lang="ko-KR" altLang="en-US" sz="1400" kern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확진자</a:t>
            </a:r>
            <a:r>
              <a:rPr lang="ko-KR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수의 데이터형태의 </a:t>
            </a:r>
            <a:endParaRPr lang="en-US" altLang="ko-KR" sz="1400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6000" lvl="1" algn="l" defTabSz="1289050" latinLnBrk="1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ko-KR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기준에 따라 </a:t>
            </a:r>
            <a:r>
              <a:rPr lang="en-US" altLang="ko-KR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merge</a:t>
            </a:r>
            <a:r>
              <a:rPr lang="ko-KR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전처리를 시행하였고 거리두기의 경우는 단계가 </a:t>
            </a:r>
            <a:r>
              <a:rPr lang="ko-KR" altLang="en-US" sz="1400" kern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랜덤한</a:t>
            </a:r>
            <a:r>
              <a:rPr lang="ko-KR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기간의 데이터이기 때문에 거리두기 단계의 </a:t>
            </a:r>
            <a:r>
              <a:rPr lang="en-US" altLang="ko-KR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MAX</a:t>
            </a:r>
            <a:r>
              <a:rPr lang="ko-KR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값으로 데이터 전처리를 하였습니다</a:t>
            </a:r>
            <a:r>
              <a:rPr lang="en-US" altLang="ko-KR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547427-A303-40F9-B8F3-67857331D365}"/>
              </a:ext>
            </a:extLst>
          </p:cNvPr>
          <p:cNvSpPr/>
          <p:nvPr/>
        </p:nvSpPr>
        <p:spPr>
          <a:xfrm>
            <a:off x="6783923" y="1434187"/>
            <a:ext cx="4431600" cy="1782000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82363" tIns="174543" rIns="174543" bIns="556632" numCol="1" spcCol="1270" anchor="t" anchorCtr="0">
            <a:noAutofit/>
          </a:bodyPr>
          <a:lstStyle/>
          <a:p>
            <a:pPr marL="36000" lvl="1" algn="r" defTabSz="12890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코로나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확진자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수의 경우는 평일과 주말의 경계없이 꾸준한 경우도 있기 때문에 평일용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전처리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데이터와 평일과 주말의 경계를 나누지 않은 전체데이터 또한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전처리하였고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평일 데이터 사용시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일로 떨어지지 않는 경우가 있을 수 있으므로 평균치를 가져와서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전처리하였습니다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0CAC5-E512-4BD2-8338-51560E30218E}"/>
              </a:ext>
            </a:extLst>
          </p:cNvPr>
          <p:cNvSpPr/>
          <p:nvPr/>
        </p:nvSpPr>
        <p:spPr>
          <a:xfrm>
            <a:off x="863600" y="1434186"/>
            <a:ext cx="4430175" cy="178200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4543" tIns="174543" rIns="882363" bIns="556632" numCol="1" spcCol="1270" anchor="t" anchorCtr="0">
            <a:noAutofit/>
          </a:bodyPr>
          <a:lstStyle/>
          <a:p>
            <a:pPr algn="just"/>
            <a:r>
              <a:rPr lang="ko-KR" altLang="en-US" sz="1400" dirty="0"/>
              <a:t>지하철 승하차량은 평일과 주말 간의 차이가 크기 때문에 주말 및 공휴일 제거 전처리를 통해 평일 데이터를 사용하였고 평일 데이터 사용시 </a:t>
            </a:r>
            <a:r>
              <a:rPr lang="en-US" altLang="ko-KR" sz="1400" dirty="0"/>
              <a:t>7</a:t>
            </a:r>
            <a:r>
              <a:rPr lang="ko-KR" altLang="en-US" sz="1400" dirty="0"/>
              <a:t>일로 떨어지지 않는 경우가 있을 수 있으므로 평균치를 가져와서 </a:t>
            </a:r>
            <a:endParaRPr lang="en-US" altLang="ko-KR" sz="1400" dirty="0"/>
          </a:p>
          <a:p>
            <a:pPr algn="just"/>
            <a:r>
              <a:rPr lang="ko-KR" altLang="en-US" sz="1400" dirty="0" err="1"/>
              <a:t>전처리하였습니다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E8836F8B-C930-4561-8CBA-682E135BCCAC}"/>
              </a:ext>
            </a:extLst>
          </p:cNvPr>
          <p:cNvSpPr/>
          <p:nvPr/>
        </p:nvSpPr>
        <p:spPr>
          <a:xfrm>
            <a:off x="3923031" y="1706425"/>
            <a:ext cx="2068057" cy="2068057"/>
          </a:xfrm>
          <a:custGeom>
            <a:avLst/>
            <a:gdLst>
              <a:gd name="connsiteX0" fmla="*/ 0 w 2068057"/>
              <a:gd name="connsiteY0" fmla="*/ 2068057 h 2068057"/>
              <a:gd name="connsiteX1" fmla="*/ 2068057 w 2068057"/>
              <a:gd name="connsiteY1" fmla="*/ 0 h 2068057"/>
              <a:gd name="connsiteX2" fmla="*/ 2068057 w 2068057"/>
              <a:gd name="connsiteY2" fmla="*/ 2068057 h 2068057"/>
              <a:gd name="connsiteX3" fmla="*/ 0 w 2068057"/>
              <a:gd name="connsiteY3" fmla="*/ 2068057 h 2068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8057" h="2068057">
                <a:moveTo>
                  <a:pt x="0" y="2068057"/>
                </a:moveTo>
                <a:cubicBezTo>
                  <a:pt x="0" y="925901"/>
                  <a:pt x="925901" y="0"/>
                  <a:pt x="2068057" y="0"/>
                </a:cubicBezTo>
                <a:lnTo>
                  <a:pt x="2068057" y="2068057"/>
                </a:lnTo>
                <a:lnTo>
                  <a:pt x="0" y="2068057"/>
                </a:ln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9080" tIns="819080" rIns="213360" bIns="213360" numCol="1" spcCol="1270" anchor="ctr" anchorCtr="0">
            <a:noAutofit/>
          </a:bodyPr>
          <a:lstStyle/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kern="1200" dirty="0">
                <a:solidFill>
                  <a:schemeClr val="bg1"/>
                </a:solidFill>
                <a:latin typeface="+mn-ea"/>
              </a:rPr>
              <a:t>일일 지하철 승하차량</a:t>
            </a: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24813613-1FBF-4392-B868-2CEECE899C06}"/>
              </a:ext>
            </a:extLst>
          </p:cNvPr>
          <p:cNvSpPr/>
          <p:nvPr/>
        </p:nvSpPr>
        <p:spPr>
          <a:xfrm>
            <a:off x="6086611" y="1706425"/>
            <a:ext cx="2068057" cy="2068057"/>
          </a:xfrm>
          <a:custGeom>
            <a:avLst/>
            <a:gdLst>
              <a:gd name="connsiteX0" fmla="*/ 0 w 2068057"/>
              <a:gd name="connsiteY0" fmla="*/ 2068057 h 2068057"/>
              <a:gd name="connsiteX1" fmla="*/ 2068057 w 2068057"/>
              <a:gd name="connsiteY1" fmla="*/ 0 h 2068057"/>
              <a:gd name="connsiteX2" fmla="*/ 2068057 w 2068057"/>
              <a:gd name="connsiteY2" fmla="*/ 2068057 h 2068057"/>
              <a:gd name="connsiteX3" fmla="*/ 0 w 2068057"/>
              <a:gd name="connsiteY3" fmla="*/ 2068057 h 2068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8057" h="2068057">
                <a:moveTo>
                  <a:pt x="0" y="0"/>
                </a:moveTo>
                <a:cubicBezTo>
                  <a:pt x="1142156" y="0"/>
                  <a:pt x="2068057" y="925901"/>
                  <a:pt x="2068057" y="2068057"/>
                </a:cubicBezTo>
                <a:lnTo>
                  <a:pt x="0" y="20680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3360" tIns="819080" rIns="819080" bIns="213360" numCol="1" spcCol="1270" anchor="ctr" anchorCtr="0">
            <a:noAutofit/>
          </a:bodyPr>
          <a:lstStyle/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kern="1200" dirty="0">
                <a:solidFill>
                  <a:schemeClr val="bg1"/>
                </a:solidFill>
                <a:latin typeface="+mn-ea"/>
              </a:rPr>
              <a:t>일별 코로나 </a:t>
            </a:r>
            <a:r>
              <a:rPr lang="ko-KR" altLang="en-US" sz="1400" kern="1200" dirty="0" err="1">
                <a:solidFill>
                  <a:schemeClr val="bg1"/>
                </a:solidFill>
                <a:latin typeface="+mn-ea"/>
              </a:rPr>
              <a:t>확진자</a:t>
            </a:r>
            <a:r>
              <a:rPr lang="ko-KR" altLang="en-US" sz="1400" kern="1200" dirty="0">
                <a:solidFill>
                  <a:schemeClr val="bg1"/>
                </a:solidFill>
                <a:latin typeface="+mn-ea"/>
              </a:rPr>
              <a:t> 수</a:t>
            </a:r>
          </a:p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kern="12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400" kern="1200" dirty="0">
                <a:solidFill>
                  <a:schemeClr val="bg1"/>
                </a:solidFill>
                <a:latin typeface="+mn-ea"/>
              </a:rPr>
              <a:t>수도권</a:t>
            </a:r>
            <a:r>
              <a:rPr lang="en-US" altLang="ko-KR" sz="1400" kern="12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400" kern="1200" dirty="0">
                <a:solidFill>
                  <a:schemeClr val="bg1"/>
                </a:solidFill>
                <a:latin typeface="+mn-ea"/>
              </a:rPr>
              <a:t>전국</a:t>
            </a:r>
            <a:r>
              <a:rPr lang="en-US" altLang="ko-KR" sz="1400" kern="1200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3F34CB87-047A-41DD-89C9-1D16B42AF129}"/>
              </a:ext>
            </a:extLst>
          </p:cNvPr>
          <p:cNvSpPr/>
          <p:nvPr/>
        </p:nvSpPr>
        <p:spPr>
          <a:xfrm>
            <a:off x="6086611" y="3870005"/>
            <a:ext cx="2068058" cy="2068057"/>
          </a:xfrm>
          <a:custGeom>
            <a:avLst/>
            <a:gdLst>
              <a:gd name="connsiteX0" fmla="*/ 0 w 2068057"/>
              <a:gd name="connsiteY0" fmla="*/ 2068057 h 2068057"/>
              <a:gd name="connsiteX1" fmla="*/ 2068057 w 2068057"/>
              <a:gd name="connsiteY1" fmla="*/ 0 h 2068057"/>
              <a:gd name="connsiteX2" fmla="*/ 2068057 w 2068057"/>
              <a:gd name="connsiteY2" fmla="*/ 2068057 h 2068057"/>
              <a:gd name="connsiteX3" fmla="*/ 0 w 2068057"/>
              <a:gd name="connsiteY3" fmla="*/ 2068057 h 2068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8057" h="2068057">
                <a:moveTo>
                  <a:pt x="2068057" y="0"/>
                </a:moveTo>
                <a:cubicBezTo>
                  <a:pt x="2068057" y="1142156"/>
                  <a:pt x="1142156" y="2068057"/>
                  <a:pt x="0" y="2068057"/>
                </a:cubicBezTo>
                <a:lnTo>
                  <a:pt x="0" y="0"/>
                </a:lnTo>
                <a:lnTo>
                  <a:pt x="2068057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3360" tIns="213360" rIns="819081" bIns="819080" numCol="1" spcCol="1270" anchor="ctr" anchorCtr="0">
            <a:noAutofit/>
          </a:bodyPr>
          <a:lstStyle/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kern="1200" dirty="0">
                <a:solidFill>
                  <a:schemeClr val="bg1"/>
                </a:solidFill>
                <a:latin typeface="+mn-ea"/>
              </a:rPr>
              <a:t>월별 코로나 </a:t>
            </a:r>
            <a:r>
              <a:rPr lang="ko-KR" altLang="en-US" sz="1400" kern="1200" dirty="0" err="1">
                <a:solidFill>
                  <a:schemeClr val="bg1"/>
                </a:solidFill>
                <a:latin typeface="+mn-ea"/>
              </a:rPr>
              <a:t>확진자</a:t>
            </a:r>
            <a:r>
              <a:rPr lang="ko-KR" altLang="en-US" sz="1400" kern="1200" dirty="0">
                <a:solidFill>
                  <a:schemeClr val="bg1"/>
                </a:solidFill>
                <a:latin typeface="+mn-ea"/>
              </a:rPr>
              <a:t> 수</a:t>
            </a:r>
          </a:p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kern="12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400" kern="1200" dirty="0">
                <a:solidFill>
                  <a:schemeClr val="bg1"/>
                </a:solidFill>
                <a:latin typeface="+mn-ea"/>
              </a:rPr>
              <a:t>서울시</a:t>
            </a:r>
            <a:r>
              <a:rPr lang="en-US" altLang="ko-KR" sz="1400" kern="1200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400" kern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9216DCAA-371A-43F3-9377-FB8BA2F239AC}"/>
              </a:ext>
            </a:extLst>
          </p:cNvPr>
          <p:cNvSpPr/>
          <p:nvPr/>
        </p:nvSpPr>
        <p:spPr>
          <a:xfrm>
            <a:off x="3923030" y="3870005"/>
            <a:ext cx="2068058" cy="2068057"/>
          </a:xfrm>
          <a:custGeom>
            <a:avLst/>
            <a:gdLst>
              <a:gd name="connsiteX0" fmla="*/ 0 w 2068057"/>
              <a:gd name="connsiteY0" fmla="*/ 2068057 h 2068057"/>
              <a:gd name="connsiteX1" fmla="*/ 2068057 w 2068057"/>
              <a:gd name="connsiteY1" fmla="*/ 0 h 2068057"/>
              <a:gd name="connsiteX2" fmla="*/ 2068057 w 2068057"/>
              <a:gd name="connsiteY2" fmla="*/ 2068057 h 2068057"/>
              <a:gd name="connsiteX3" fmla="*/ 0 w 2068057"/>
              <a:gd name="connsiteY3" fmla="*/ 2068057 h 2068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8057" h="2068057">
                <a:moveTo>
                  <a:pt x="2068057" y="2068057"/>
                </a:moveTo>
                <a:cubicBezTo>
                  <a:pt x="925901" y="2068057"/>
                  <a:pt x="0" y="1142156"/>
                  <a:pt x="0" y="0"/>
                </a:cubicBezTo>
                <a:lnTo>
                  <a:pt x="2068057" y="0"/>
                </a:lnTo>
                <a:lnTo>
                  <a:pt x="2068057" y="2068057"/>
                </a:lnTo>
                <a:close/>
              </a:path>
            </a:pathLst>
          </a:custGeom>
          <a:solidFill>
            <a:schemeClr val="accent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9081" tIns="213360" rIns="213360" bIns="819080" numCol="1" spcCol="1270" anchor="ctr" anchorCtr="0">
            <a:noAutofit/>
          </a:bodyPr>
          <a:lstStyle/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kern="1200" dirty="0">
                <a:solidFill>
                  <a:schemeClr val="bg1"/>
                </a:solidFill>
                <a:latin typeface="+mn-ea"/>
              </a:rPr>
              <a:t>사회적 </a:t>
            </a:r>
            <a:endParaRPr lang="en-US" altLang="ko-KR" sz="1400" kern="1200" dirty="0">
              <a:solidFill>
                <a:schemeClr val="bg1"/>
              </a:solidFill>
              <a:latin typeface="+mn-ea"/>
            </a:endParaRPr>
          </a:p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kern="1200" dirty="0">
                <a:solidFill>
                  <a:schemeClr val="bg1"/>
                </a:solidFill>
                <a:latin typeface="+mn-ea"/>
              </a:rPr>
              <a:t>거리두기</a:t>
            </a:r>
          </a:p>
        </p:txBody>
      </p:sp>
    </p:spTree>
    <p:extLst>
      <p:ext uri="{BB962C8B-B14F-4D97-AF65-F5344CB8AC3E}">
        <p14:creationId xmlns:p14="http://schemas.microsoft.com/office/powerpoint/2010/main" val="317087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31790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2-3 </a:t>
            </a:r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 결과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2,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46EE8A-32B2-4821-B8A6-56B51750A18D}"/>
              </a:ext>
            </a:extLst>
          </p:cNvPr>
          <p:cNvSpPr txBox="1"/>
          <p:nvPr/>
        </p:nvSpPr>
        <p:spPr>
          <a:xfrm>
            <a:off x="808528" y="1160447"/>
            <a:ext cx="1838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월별 합계 추이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E8BC47-C9E8-49BC-BD10-FE5991DB896F}"/>
              </a:ext>
            </a:extLst>
          </p:cNvPr>
          <p:cNvSpPr txBox="1"/>
          <p:nvPr/>
        </p:nvSpPr>
        <p:spPr>
          <a:xfrm>
            <a:off x="6805718" y="4651679"/>
            <a:ext cx="4902404" cy="1835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latin typeface="+mn-ea"/>
              </a:rPr>
              <a:t>이 추이로 보아</a:t>
            </a:r>
            <a:r>
              <a:rPr lang="en-US" altLang="ko-KR" sz="1600" dirty="0">
                <a:latin typeface="+mn-ea"/>
              </a:rPr>
              <a:t>, 2021</a:t>
            </a:r>
            <a:r>
              <a:rPr lang="ko-KR" altLang="en-US" sz="1600" dirty="0">
                <a:latin typeface="+mn-ea"/>
              </a:rPr>
              <a:t>년 </a:t>
            </a:r>
            <a:r>
              <a:rPr lang="en-US" altLang="ko-KR" sz="1600" dirty="0">
                <a:latin typeface="+mn-ea"/>
              </a:rPr>
              <a:t>7</a:t>
            </a:r>
            <a:r>
              <a:rPr lang="ko-KR" altLang="en-US" sz="1600" dirty="0">
                <a:latin typeface="+mn-ea"/>
              </a:rPr>
              <a:t>월 이후엔 코로나에 대한 공포 심리가 </a:t>
            </a:r>
            <a:r>
              <a:rPr lang="ko-KR" altLang="en-US" sz="1600" dirty="0" err="1">
                <a:latin typeface="+mn-ea"/>
              </a:rPr>
              <a:t>무뎌지며</a:t>
            </a:r>
            <a:r>
              <a:rPr lang="ko-KR" altLang="en-US" sz="1600" dirty="0">
                <a:latin typeface="+mn-ea"/>
              </a:rPr>
              <a:t> 승객 수가 회복세를 보이다 </a:t>
            </a:r>
            <a:r>
              <a:rPr lang="ko-KR" altLang="en-US" sz="1600" dirty="0" err="1">
                <a:latin typeface="+mn-ea"/>
              </a:rPr>
              <a:t>확진자</a:t>
            </a:r>
            <a:r>
              <a:rPr lang="ko-KR" altLang="en-US" sz="1600" dirty="0">
                <a:latin typeface="+mn-ea"/>
              </a:rPr>
              <a:t> 급증 구간에 전철 승객 수가 약간씩 감소하는 패턴이 반복됩니다</a:t>
            </a:r>
            <a:r>
              <a:rPr lang="en-US" altLang="ko-KR" sz="1600" dirty="0">
                <a:latin typeface="+mn-ea"/>
              </a:rPr>
              <a:t>. </a:t>
            </a:r>
            <a:r>
              <a:rPr lang="ko-KR" altLang="en-US" sz="1600" dirty="0">
                <a:latin typeface="+mn-ea"/>
              </a:rPr>
              <a:t>그러나 </a:t>
            </a:r>
            <a:r>
              <a:rPr lang="ko-KR" altLang="en-US" sz="1600" dirty="0" err="1">
                <a:latin typeface="+mn-ea"/>
              </a:rPr>
              <a:t>확진자</a:t>
            </a:r>
            <a:r>
              <a:rPr lang="ko-KR" altLang="en-US" sz="1600" dirty="0">
                <a:latin typeface="+mn-ea"/>
              </a:rPr>
              <a:t> 수는 우상향의 추이와는 다르게 항상 전철 승객 수가 </a:t>
            </a:r>
            <a:r>
              <a:rPr lang="ko-KR" altLang="en-US" sz="1600" dirty="0" err="1">
                <a:latin typeface="+mn-ea"/>
              </a:rPr>
              <a:t>우하향을</a:t>
            </a:r>
            <a:r>
              <a:rPr lang="ko-KR" altLang="en-US" sz="1600" dirty="0">
                <a:latin typeface="+mn-ea"/>
              </a:rPr>
              <a:t> 그리고 있지 않음을 파악할 수 있습니다</a:t>
            </a:r>
            <a:r>
              <a:rPr lang="en-US" altLang="ko-KR" sz="1600" dirty="0">
                <a:latin typeface="+mn-ea"/>
              </a:rPr>
              <a:t>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D65442-93CD-49C9-8F94-128893241C22}"/>
              </a:ext>
            </a:extLst>
          </p:cNvPr>
          <p:cNvSpPr txBox="1"/>
          <p:nvPr/>
        </p:nvSpPr>
        <p:spPr>
          <a:xfrm>
            <a:off x="1007211" y="4709711"/>
            <a:ext cx="49024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n-ea"/>
              </a:rPr>
              <a:t>코로나 발생 </a:t>
            </a:r>
            <a:r>
              <a:rPr lang="en-US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년 전부터 발생 이후 현재까지의 날짜 범위 내에서의 추이를 파악을 하고자 합니다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r>
              <a:rPr lang="ko-KR" altLang="en-US" sz="1600" dirty="0">
                <a:latin typeface="+mn-ea"/>
              </a:rPr>
              <a:t>월별 전철 이용자 그래프의 경우</a:t>
            </a:r>
            <a:r>
              <a:rPr lang="en-US" altLang="ko-KR" sz="1600" dirty="0">
                <a:latin typeface="+mn-ea"/>
              </a:rPr>
              <a:t>, 2020</a:t>
            </a:r>
            <a:r>
              <a:rPr lang="ko-KR" altLang="en-US" sz="1600" dirty="0">
                <a:latin typeface="+mn-ea"/>
              </a:rPr>
              <a:t>년 </a:t>
            </a:r>
            <a:r>
              <a:rPr lang="en-US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월 </a:t>
            </a:r>
            <a:r>
              <a:rPr lang="en-US" altLang="ko-KR" sz="1600" dirty="0">
                <a:latin typeface="+mn-ea"/>
              </a:rPr>
              <a:t>24</a:t>
            </a:r>
            <a:r>
              <a:rPr lang="ko-KR" altLang="en-US" sz="1600" dirty="0">
                <a:latin typeface="+mn-ea"/>
              </a:rPr>
              <a:t>일 한국 첫 코로나 </a:t>
            </a:r>
            <a:r>
              <a:rPr lang="ko-KR" altLang="en-US" sz="1600" dirty="0" err="1">
                <a:latin typeface="+mn-ea"/>
              </a:rPr>
              <a:t>확진자</a:t>
            </a:r>
            <a:r>
              <a:rPr lang="ko-KR" altLang="en-US" sz="1600" dirty="0">
                <a:latin typeface="+mn-ea"/>
              </a:rPr>
              <a:t> 발생 무렵 </a:t>
            </a:r>
            <a:r>
              <a:rPr lang="en-US" altLang="ko-KR" sz="1600" dirty="0">
                <a:latin typeface="+mn-ea"/>
              </a:rPr>
              <a:t>40%</a:t>
            </a:r>
            <a:r>
              <a:rPr lang="ko-KR" altLang="en-US" sz="1600" dirty="0">
                <a:latin typeface="+mn-ea"/>
              </a:rPr>
              <a:t>가량의 급락한 추이를 몰 수 있고 </a:t>
            </a:r>
            <a:r>
              <a:rPr lang="ko-KR" altLang="en-US" sz="1600" dirty="0" err="1">
                <a:latin typeface="+mn-ea"/>
              </a:rPr>
              <a:t>확진자</a:t>
            </a:r>
            <a:r>
              <a:rPr lang="ko-KR" altLang="en-US" sz="1600" dirty="0">
                <a:latin typeface="+mn-ea"/>
              </a:rPr>
              <a:t> 수는 전체적 우상향을 보이지만 사이사이에 급증 후 감소하는 구간도 있습니다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C5B91B-8A3A-48DC-BD12-D41727F3E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1" y="1549878"/>
            <a:ext cx="5287314" cy="31003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D3387C-F5C8-4015-BC9E-FEDE7C5DC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42" y="1560557"/>
            <a:ext cx="5612280" cy="3100368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CC364854-EFB6-478F-90B0-EF5BE0E69FDD}"/>
              </a:ext>
            </a:extLst>
          </p:cNvPr>
          <p:cNvGrpSpPr/>
          <p:nvPr/>
        </p:nvGrpSpPr>
        <p:grpSpPr>
          <a:xfrm>
            <a:off x="5433134" y="1178399"/>
            <a:ext cx="662708" cy="1417162"/>
            <a:chOff x="5433134" y="1178399"/>
            <a:chExt cx="662708" cy="1417162"/>
          </a:xfrm>
        </p:grpSpPr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B8CE11C0-5946-4A92-A48D-30968FCF9F79}"/>
                </a:ext>
              </a:extLst>
            </p:cNvPr>
            <p:cNvCxnSpPr>
              <a:cxnSpLocks/>
            </p:cNvCxnSpPr>
            <p:nvPr/>
          </p:nvCxnSpPr>
          <p:spPr>
            <a:xfrm>
              <a:off x="5566299" y="1455938"/>
              <a:ext cx="0" cy="9765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B40DD60F-093E-47EC-95FB-F1EF26060C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2527" y="1560557"/>
              <a:ext cx="190916" cy="10350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7A6ED26-F520-41E8-BA98-290A72113601}"/>
                </a:ext>
              </a:extLst>
            </p:cNvPr>
            <p:cNvSpPr/>
            <p:nvPr/>
          </p:nvSpPr>
          <p:spPr>
            <a:xfrm>
              <a:off x="5433134" y="1178399"/>
              <a:ext cx="266330" cy="277540"/>
            </a:xfrm>
            <a:prstGeom prst="ellipse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E93CB5F-C9E5-4499-A8E4-AE1F7DE177E1}"/>
                </a:ext>
              </a:extLst>
            </p:cNvPr>
            <p:cNvSpPr/>
            <p:nvPr/>
          </p:nvSpPr>
          <p:spPr>
            <a:xfrm>
              <a:off x="5829512" y="1277678"/>
              <a:ext cx="266330" cy="277540"/>
            </a:xfrm>
            <a:prstGeom prst="ellipse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9338BFF-9794-44CF-A5F8-925434FD76C0}"/>
              </a:ext>
            </a:extLst>
          </p:cNvPr>
          <p:cNvGrpSpPr/>
          <p:nvPr/>
        </p:nvGrpSpPr>
        <p:grpSpPr>
          <a:xfrm>
            <a:off x="10466773" y="1078539"/>
            <a:ext cx="1368115" cy="2033303"/>
            <a:chOff x="10466773" y="1078539"/>
            <a:chExt cx="1368115" cy="2033303"/>
          </a:xfrm>
        </p:grpSpPr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64BBB672-17C2-4EED-89E1-6EC13434FAC4}"/>
                </a:ext>
              </a:extLst>
            </p:cNvPr>
            <p:cNvCxnSpPr>
              <a:cxnSpLocks/>
            </p:cNvCxnSpPr>
            <p:nvPr/>
          </p:nvCxnSpPr>
          <p:spPr>
            <a:xfrm>
              <a:off x="10599938" y="1455938"/>
              <a:ext cx="777667" cy="16559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73BFF659-F84B-4B34-A6F7-DFCDC422D65F}"/>
                </a:ext>
              </a:extLst>
            </p:cNvPr>
            <p:cNvSpPr/>
            <p:nvPr/>
          </p:nvSpPr>
          <p:spPr>
            <a:xfrm>
              <a:off x="10466773" y="1178399"/>
              <a:ext cx="266330" cy="277540"/>
            </a:xfrm>
            <a:prstGeom prst="ellipse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1783D2DC-E4B3-4C6E-8D30-BC211A7EAE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63832" y="1361418"/>
              <a:ext cx="118657" cy="5773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7CBB825E-B15D-45A0-B822-C9D08C031F6F}"/>
                </a:ext>
              </a:extLst>
            </p:cNvPr>
            <p:cNvSpPr/>
            <p:nvPr/>
          </p:nvSpPr>
          <p:spPr>
            <a:xfrm>
              <a:off x="11568558" y="1078539"/>
              <a:ext cx="266330" cy="277540"/>
            </a:xfrm>
            <a:prstGeom prst="ellipse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2020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5CB33B2A-470D-4251-A904-6AA0AF874F0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54500C-13EB-48F6-8DBE-7603E5FFFBB1}"/>
              </a:ext>
            </a:extLst>
          </p:cNvPr>
          <p:cNvSpPr txBox="1"/>
          <p:nvPr/>
        </p:nvSpPr>
        <p:spPr>
          <a:xfrm>
            <a:off x="808528" y="84632"/>
            <a:ext cx="31790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2-3 </a:t>
            </a:r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 결과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253AD30-016A-4C21-ABED-1E430A7316E2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3A27063-972E-47BA-A434-98FA35816DD9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2,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41167C2-44BA-4803-8ED0-4D62F7200B08}"/>
              </a:ext>
            </a:extLst>
          </p:cNvPr>
          <p:cNvSpPr/>
          <p:nvPr/>
        </p:nvSpPr>
        <p:spPr>
          <a:xfrm>
            <a:off x="5759063" y="1350334"/>
            <a:ext cx="6432938" cy="51248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7171DF-CDE5-4D7E-9F91-4F2DD411BA3C}"/>
              </a:ext>
            </a:extLst>
          </p:cNvPr>
          <p:cNvSpPr txBox="1"/>
          <p:nvPr/>
        </p:nvSpPr>
        <p:spPr>
          <a:xfrm>
            <a:off x="6253873" y="1416902"/>
            <a:ext cx="5270520" cy="50538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pc="-300" dirty="0">
                <a:latin typeface="+mn-ea"/>
              </a:rPr>
              <a:t>2021</a:t>
            </a:r>
            <a:r>
              <a:rPr lang="ko-KR" altLang="en-US" spc="-300" dirty="0">
                <a:latin typeface="+mn-ea"/>
              </a:rPr>
              <a:t>년 </a:t>
            </a:r>
            <a:r>
              <a:rPr lang="en-US" altLang="ko-KR" spc="-300" dirty="0">
                <a:latin typeface="+mn-ea"/>
              </a:rPr>
              <a:t>7</a:t>
            </a:r>
            <a:r>
              <a:rPr lang="ko-KR" altLang="en-US" spc="-300" dirty="0">
                <a:latin typeface="+mn-ea"/>
              </a:rPr>
              <a:t>월 </a:t>
            </a:r>
            <a:r>
              <a:rPr lang="en-US" altLang="ko-KR" spc="-300" dirty="0">
                <a:latin typeface="+mn-ea"/>
              </a:rPr>
              <a:t>12</a:t>
            </a:r>
            <a:r>
              <a:rPr lang="ko-KR" altLang="en-US" spc="-300" dirty="0">
                <a:latin typeface="+mn-ea"/>
              </a:rPr>
              <a:t>일부터 수도권 </a:t>
            </a:r>
            <a:r>
              <a:rPr lang="en-US" altLang="ko-KR" spc="-300" dirty="0">
                <a:latin typeface="+mn-ea"/>
              </a:rPr>
              <a:t>18</a:t>
            </a:r>
            <a:r>
              <a:rPr lang="ko-KR" altLang="en-US" spc="-300" dirty="0">
                <a:latin typeface="+mn-ea"/>
              </a:rPr>
              <a:t>시 이후 </a:t>
            </a:r>
            <a:r>
              <a:rPr lang="en-US" altLang="ko-KR" spc="-300" dirty="0">
                <a:latin typeface="+mn-ea"/>
              </a:rPr>
              <a:t>3</a:t>
            </a:r>
            <a:r>
              <a:rPr lang="ko-KR" altLang="en-US" spc="-300" dirty="0">
                <a:latin typeface="+mn-ea"/>
              </a:rPr>
              <a:t>인 이상 모임 금지의 사회적 거리두기가 시행되었습니다</a:t>
            </a:r>
            <a:r>
              <a:rPr lang="en-US" altLang="ko-KR" spc="-300" dirty="0">
                <a:latin typeface="+mn-ea"/>
              </a:rPr>
              <a:t>.</a:t>
            </a:r>
          </a:p>
          <a:p>
            <a:pPr algn="just">
              <a:lnSpc>
                <a:spcPct val="120000"/>
              </a:lnSpc>
            </a:pPr>
            <a:endParaRPr lang="en-US" altLang="ko-KR" spc="-300" dirty="0"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pc="-300" dirty="0">
                <a:latin typeface="+mn-ea"/>
              </a:rPr>
              <a:t>시행 전후의 시간대별로 지하철 승차인원 변동이 있는지를 </a:t>
            </a:r>
            <a:r>
              <a:rPr lang="ko-KR" altLang="en-US" spc="-300" dirty="0" err="1">
                <a:latin typeface="+mn-ea"/>
              </a:rPr>
              <a:t>직관화하기</a:t>
            </a:r>
            <a:r>
              <a:rPr lang="ko-KR" altLang="en-US" spc="-300" dirty="0">
                <a:latin typeface="+mn-ea"/>
              </a:rPr>
              <a:t> 위해 그래프로 표현하였습니다</a:t>
            </a:r>
            <a:r>
              <a:rPr lang="en-US" altLang="ko-KR" spc="-300" dirty="0">
                <a:latin typeface="+mn-ea"/>
              </a:rPr>
              <a:t>.</a:t>
            </a:r>
          </a:p>
          <a:p>
            <a:pPr algn="just">
              <a:lnSpc>
                <a:spcPct val="120000"/>
              </a:lnSpc>
            </a:pPr>
            <a:endParaRPr lang="en-US" altLang="ko-KR" spc="-300" dirty="0"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pc="-300" dirty="0">
                <a:latin typeface="+mn-ea"/>
              </a:rPr>
              <a:t>6</a:t>
            </a:r>
            <a:r>
              <a:rPr lang="ko-KR" altLang="en-US" spc="-300" dirty="0">
                <a:latin typeface="+mn-ea"/>
              </a:rPr>
              <a:t>월에 비해 </a:t>
            </a:r>
            <a:r>
              <a:rPr lang="en-US" altLang="ko-KR" spc="-300" dirty="0">
                <a:latin typeface="+mn-ea"/>
              </a:rPr>
              <a:t>7</a:t>
            </a:r>
            <a:r>
              <a:rPr lang="ko-KR" altLang="en-US" spc="-300" dirty="0">
                <a:latin typeface="+mn-ea"/>
              </a:rPr>
              <a:t>월의 전 시간대 승차인원이 감소하였고 특히 </a:t>
            </a:r>
            <a:r>
              <a:rPr lang="en-US" altLang="ko-KR" spc="-300" dirty="0">
                <a:latin typeface="+mn-ea"/>
              </a:rPr>
              <a:t>7</a:t>
            </a:r>
            <a:r>
              <a:rPr lang="ko-KR" altLang="en-US" spc="-300" dirty="0">
                <a:latin typeface="+mn-ea"/>
              </a:rPr>
              <a:t>월은 </a:t>
            </a:r>
            <a:r>
              <a:rPr lang="ko-KR" altLang="en-US" spc="-300" dirty="0" err="1">
                <a:latin typeface="+mn-ea"/>
              </a:rPr>
              <a:t>확진자가</a:t>
            </a:r>
            <a:r>
              <a:rPr lang="ko-KR" altLang="en-US" spc="-300" dirty="0">
                <a:latin typeface="+mn-ea"/>
              </a:rPr>
              <a:t> 급증한 영향으로 전체 지하철 승객 수가 감소한 것으로 추정됩니다</a:t>
            </a:r>
            <a:r>
              <a:rPr lang="en-US" altLang="ko-KR" spc="-300" dirty="0">
                <a:latin typeface="+mn-ea"/>
              </a:rPr>
              <a:t>. </a:t>
            </a:r>
            <a:r>
              <a:rPr lang="ko-KR" altLang="en-US" spc="-300" dirty="0">
                <a:latin typeface="+mn-ea"/>
              </a:rPr>
              <a:t>감소량 그래프에서 또한 전자의 승차인원 그래프와 비슷해 보입니다</a:t>
            </a:r>
            <a:r>
              <a:rPr lang="en-US" altLang="ko-KR" spc="-300" dirty="0">
                <a:latin typeface="+mn-ea"/>
              </a:rPr>
              <a:t>.</a:t>
            </a:r>
          </a:p>
          <a:p>
            <a:pPr algn="just">
              <a:lnSpc>
                <a:spcPct val="120000"/>
              </a:lnSpc>
            </a:pPr>
            <a:r>
              <a:rPr lang="en-US" altLang="ko-KR" spc="-300" dirty="0">
                <a:latin typeface="+mn-ea"/>
              </a:rPr>
              <a:t>6</a:t>
            </a:r>
            <a:r>
              <a:rPr lang="ko-KR" altLang="en-US" spc="-300" dirty="0">
                <a:latin typeface="+mn-ea"/>
              </a:rPr>
              <a:t>월 승차인원과 </a:t>
            </a:r>
            <a:r>
              <a:rPr lang="en-US" altLang="ko-KR" spc="-300" dirty="0">
                <a:latin typeface="+mn-ea"/>
              </a:rPr>
              <a:t>7</a:t>
            </a:r>
            <a:r>
              <a:rPr lang="ko-KR" altLang="en-US" spc="-300" dirty="0">
                <a:latin typeface="+mn-ea"/>
              </a:rPr>
              <a:t>월 감소량 그래프를 같이 그려보니 </a:t>
            </a:r>
            <a:r>
              <a:rPr lang="en-US" altLang="ko-KR" spc="-300" dirty="0">
                <a:latin typeface="+mn-ea"/>
              </a:rPr>
              <a:t>22</a:t>
            </a:r>
            <a:r>
              <a:rPr lang="ko-KR" altLang="en-US" spc="-300" dirty="0">
                <a:latin typeface="+mn-ea"/>
              </a:rPr>
              <a:t>시에 도드라진 차이점을 보였습니다</a:t>
            </a:r>
            <a:r>
              <a:rPr lang="en-US" altLang="ko-KR" spc="-300" dirty="0">
                <a:latin typeface="+mn-ea"/>
              </a:rPr>
              <a:t>. </a:t>
            </a:r>
          </a:p>
          <a:p>
            <a:pPr algn="just">
              <a:lnSpc>
                <a:spcPct val="120000"/>
              </a:lnSpc>
            </a:pPr>
            <a:r>
              <a:rPr lang="en-US" altLang="ko-KR" spc="-300" dirty="0">
                <a:latin typeface="+mn-ea"/>
              </a:rPr>
              <a:t>22</a:t>
            </a:r>
            <a:r>
              <a:rPr lang="ko-KR" altLang="en-US" spc="-300" dirty="0">
                <a:latin typeface="+mn-ea"/>
              </a:rPr>
              <a:t>시에는 평소 승차량이 출퇴근시간대에 비해 절반 정도임에도 감소량은 출퇴근 시간대와 비슷하여 감소세에 평소 </a:t>
            </a:r>
            <a:r>
              <a:rPr lang="ko-KR" altLang="en-US" spc="-300" dirty="0" err="1">
                <a:latin typeface="+mn-ea"/>
              </a:rPr>
              <a:t>승차량</a:t>
            </a:r>
            <a:r>
              <a:rPr lang="ko-KR" altLang="en-US" spc="-300" dirty="0">
                <a:latin typeface="+mn-ea"/>
              </a:rPr>
              <a:t> 외의 요인이 반영되었다고 생각합니다</a:t>
            </a:r>
            <a:r>
              <a:rPr lang="en-US" altLang="ko-KR" spc="-300" dirty="0">
                <a:latin typeface="+mn-ea"/>
              </a:rPr>
              <a:t>.</a:t>
            </a:r>
          </a:p>
        </p:txBody>
      </p:sp>
      <p:pic>
        <p:nvPicPr>
          <p:cNvPr id="38" name="월간001">
            <a:hlinkClick r:id="" action="ppaction://media"/>
            <a:extLst>
              <a:ext uri="{FF2B5EF4-FFF2-40B4-BE49-F238E27FC236}">
                <a16:creationId xmlns:a16="http://schemas.microsoft.com/office/drawing/2014/main" id="{C7D53C79-15A7-429A-AEA2-8B725EC5F9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6744" y="1502216"/>
            <a:ext cx="5602319" cy="402400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EA81597-B864-4EE1-90D8-A0DAE64F7BE4}"/>
              </a:ext>
            </a:extLst>
          </p:cNvPr>
          <p:cNvSpPr txBox="1"/>
          <p:nvPr/>
        </p:nvSpPr>
        <p:spPr>
          <a:xfrm>
            <a:off x="585610" y="1162946"/>
            <a:ext cx="2379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월별 시간대별 비교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_1</a:t>
            </a:r>
            <a:endParaRPr lang="ko-KR" altLang="en-US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8174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66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31790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2-3 </a:t>
            </a:r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 결과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2,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1C5B0F-3DEA-43EF-8F9F-F22A1772198A}"/>
              </a:ext>
            </a:extLst>
          </p:cNvPr>
          <p:cNvSpPr/>
          <p:nvPr/>
        </p:nvSpPr>
        <p:spPr>
          <a:xfrm>
            <a:off x="221466" y="1748101"/>
            <a:ext cx="11714720" cy="488278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F18844-9298-4648-83AC-E7B229467BBF}"/>
              </a:ext>
            </a:extLst>
          </p:cNvPr>
          <p:cNvSpPr txBox="1"/>
          <p:nvPr/>
        </p:nvSpPr>
        <p:spPr>
          <a:xfrm>
            <a:off x="585610" y="1162946"/>
            <a:ext cx="2379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월별 시간대별 비교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_1</a:t>
            </a:r>
            <a:endParaRPr lang="ko-KR" altLang="en-US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69E3DFD-4A87-4DEF-ACF6-094B1D97C1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953" y="1954088"/>
            <a:ext cx="5823233" cy="436742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D7415E8-2951-426A-90E1-D4C0467D9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14" y="1960645"/>
            <a:ext cx="5943598" cy="445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58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31790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2-3 </a:t>
            </a:r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 결과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2,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1C5B0F-3DEA-43EF-8F9F-F22A1772198A}"/>
              </a:ext>
            </a:extLst>
          </p:cNvPr>
          <p:cNvSpPr/>
          <p:nvPr/>
        </p:nvSpPr>
        <p:spPr>
          <a:xfrm>
            <a:off x="221466" y="1748101"/>
            <a:ext cx="11714720" cy="488278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F18844-9298-4648-83AC-E7B229467BBF}"/>
              </a:ext>
            </a:extLst>
          </p:cNvPr>
          <p:cNvSpPr txBox="1"/>
          <p:nvPr/>
        </p:nvSpPr>
        <p:spPr>
          <a:xfrm>
            <a:off x="585610" y="1162946"/>
            <a:ext cx="2379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월별 시간대별 비교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_1</a:t>
            </a:r>
            <a:endParaRPr lang="ko-KR" altLang="en-US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0E0DE3C-13E7-462C-BC43-2D8FE85FD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2102719"/>
            <a:ext cx="5739415" cy="43045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ED801FB-592A-4A76-8220-EF37F164ED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515" y="2102719"/>
            <a:ext cx="5872817" cy="440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3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31790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2-3 </a:t>
            </a:r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 결과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2,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33A3DE-39AC-482D-AAC9-97EF368DC8C5}"/>
              </a:ext>
            </a:extLst>
          </p:cNvPr>
          <p:cNvSpPr txBox="1"/>
          <p:nvPr/>
        </p:nvSpPr>
        <p:spPr>
          <a:xfrm>
            <a:off x="6545056" y="3209861"/>
            <a:ext cx="5078137" cy="15432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/>
              <a:t>2</a:t>
            </a:r>
            <a:r>
              <a:rPr lang="ko-KR" altLang="en-US" sz="1600" spc="-150" dirty="0"/>
              <a:t>월은 </a:t>
            </a:r>
            <a:r>
              <a:rPr lang="en-US" altLang="ko-KR" sz="1600" spc="-150" dirty="0"/>
              <a:t>1</a:t>
            </a:r>
            <a:r>
              <a:rPr lang="ko-KR" altLang="en-US" sz="1600" spc="-150" dirty="0"/>
              <a:t>월에 비교하여 승차인원이 늘었으며 낮시간의 승차인원과 </a:t>
            </a:r>
            <a:r>
              <a:rPr lang="en-US" altLang="ko-KR" sz="1600" spc="-150" dirty="0"/>
              <a:t>22</a:t>
            </a:r>
            <a:r>
              <a:rPr lang="ko-KR" altLang="en-US" sz="1600" spc="-150" dirty="0"/>
              <a:t>시의 승차인원도 증가하였습니다</a:t>
            </a:r>
            <a:r>
              <a:rPr lang="en-US" altLang="ko-KR" sz="1600" spc="-150" dirty="0"/>
              <a:t>.</a:t>
            </a:r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출퇴근 시간의 승차인원감소는 </a:t>
            </a:r>
            <a:r>
              <a:rPr lang="en-US" altLang="ko-KR" sz="1600" spc="-150" dirty="0"/>
              <a:t>2</a:t>
            </a:r>
            <a:r>
              <a:rPr lang="ko-KR" altLang="en-US" sz="1600" spc="-150" dirty="0"/>
              <a:t>월의 설날 공휴일과 </a:t>
            </a:r>
            <a:r>
              <a:rPr lang="en-US" altLang="ko-KR" sz="1600" spc="-150" dirty="0"/>
              <a:t>2</a:t>
            </a:r>
            <a:r>
              <a:rPr lang="ko-KR" altLang="en-US" sz="1600" spc="-150" dirty="0"/>
              <a:t>월 전체일수 </a:t>
            </a:r>
            <a:r>
              <a:rPr lang="en-US" altLang="ko-KR" sz="1600" spc="-150" dirty="0"/>
              <a:t>28</a:t>
            </a:r>
            <a:r>
              <a:rPr lang="ko-KR" altLang="en-US" sz="1600" spc="-150" dirty="0"/>
              <a:t>일 중 휴일 비율이 크기 때문으로 추정됩니다</a:t>
            </a:r>
            <a:r>
              <a:rPr lang="en-US" altLang="ko-KR" sz="1600" spc="-150" dirty="0"/>
              <a:t>.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4C3475A-DCB1-42BA-96E6-752D620A1FB3}"/>
              </a:ext>
            </a:extLst>
          </p:cNvPr>
          <p:cNvCxnSpPr>
            <a:cxnSpLocks/>
          </p:cNvCxnSpPr>
          <p:nvPr/>
        </p:nvCxnSpPr>
        <p:spPr>
          <a:xfrm flipV="1">
            <a:off x="6374626" y="1912500"/>
            <a:ext cx="0" cy="4212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0EBB1FE5-1007-4ECA-99E0-0652DC25B5C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07" y="3747948"/>
            <a:ext cx="3858705" cy="28940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6BEF91-E06B-43FB-B1EA-157D9B7CAC69}"/>
              </a:ext>
            </a:extLst>
          </p:cNvPr>
          <p:cNvSpPr txBox="1"/>
          <p:nvPr/>
        </p:nvSpPr>
        <p:spPr>
          <a:xfrm>
            <a:off x="7894535" y="2251492"/>
            <a:ext cx="2379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월별 시간대별 비교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_2</a:t>
            </a:r>
            <a:endParaRPr lang="ko-KR" altLang="en-US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4D684AA-A292-4679-B0E1-1C083CABCEB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07" y="1004532"/>
            <a:ext cx="3858708" cy="289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2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31790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2-3 </a:t>
            </a:r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 결과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2,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33A3DE-39AC-482D-AAC9-97EF368DC8C5}"/>
              </a:ext>
            </a:extLst>
          </p:cNvPr>
          <p:cNvSpPr txBox="1"/>
          <p:nvPr/>
        </p:nvSpPr>
        <p:spPr>
          <a:xfrm>
            <a:off x="6545056" y="3209861"/>
            <a:ext cx="5078137" cy="15432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승차인원 감소 그래프에서 </a:t>
            </a:r>
            <a:r>
              <a:rPr lang="en-US" altLang="ko-KR" sz="1600" spc="-150" dirty="0"/>
              <a:t>10</a:t>
            </a:r>
            <a:r>
              <a:rPr lang="ko-KR" altLang="en-US" sz="1600" spc="-150" dirty="0"/>
              <a:t>시</a:t>
            </a:r>
            <a:r>
              <a:rPr lang="en-US" altLang="ko-KR" sz="1600" spc="-150" dirty="0"/>
              <a:t>~16</a:t>
            </a:r>
            <a:r>
              <a:rPr lang="ko-KR" altLang="en-US" sz="1600" spc="-150" dirty="0"/>
              <a:t>시와 </a:t>
            </a:r>
            <a:r>
              <a:rPr lang="en-US" altLang="ko-KR" sz="1600" spc="-150" dirty="0"/>
              <a:t>21</a:t>
            </a:r>
            <a:r>
              <a:rPr lang="ko-KR" altLang="en-US" sz="1600" spc="-150" dirty="0"/>
              <a:t>시</a:t>
            </a:r>
            <a:r>
              <a:rPr lang="en-US" altLang="ko-KR" sz="1600" spc="-150" dirty="0"/>
              <a:t>~23</a:t>
            </a:r>
            <a:r>
              <a:rPr lang="ko-KR" altLang="en-US" sz="1600" spc="-150" dirty="0"/>
              <a:t>시가 음수 값을 보여주고 있습니다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전월에 비해 승차량이 증가하였고 </a:t>
            </a: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특히 </a:t>
            </a:r>
            <a:r>
              <a:rPr lang="en-US" altLang="ko-KR" sz="1600" spc="-150" dirty="0"/>
              <a:t>22</a:t>
            </a:r>
            <a:r>
              <a:rPr lang="ko-KR" altLang="en-US" sz="1600" spc="-150" dirty="0"/>
              <a:t>시에 </a:t>
            </a:r>
            <a:r>
              <a:rPr lang="ko-KR" altLang="en-US" sz="1600" spc="-150" dirty="0" err="1"/>
              <a:t>증가량이</a:t>
            </a:r>
            <a:r>
              <a:rPr lang="ko-KR" altLang="en-US" sz="1600" spc="-150" dirty="0"/>
              <a:t> 다른 시간대에 비해 뚜렷하기 때문에 나오는 결과입니다</a:t>
            </a:r>
            <a:r>
              <a:rPr lang="en-US" altLang="ko-KR" sz="1600" spc="-150" dirty="0"/>
              <a:t>.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4C3475A-DCB1-42BA-96E6-752D620A1FB3}"/>
              </a:ext>
            </a:extLst>
          </p:cNvPr>
          <p:cNvCxnSpPr>
            <a:cxnSpLocks/>
          </p:cNvCxnSpPr>
          <p:nvPr/>
        </p:nvCxnSpPr>
        <p:spPr>
          <a:xfrm flipV="1">
            <a:off x="6374626" y="1912500"/>
            <a:ext cx="0" cy="4212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ABF7A0-0756-4BC9-81B2-D7843D4724C0}"/>
              </a:ext>
            </a:extLst>
          </p:cNvPr>
          <p:cNvSpPr txBox="1"/>
          <p:nvPr/>
        </p:nvSpPr>
        <p:spPr>
          <a:xfrm>
            <a:off x="7894535" y="2251492"/>
            <a:ext cx="2379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월별 시간대별 비교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_2</a:t>
            </a:r>
            <a:endParaRPr lang="ko-KR" altLang="en-US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756A16E-98B9-4FDB-86B0-E9E216917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1735251"/>
            <a:ext cx="5989948" cy="449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31790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2-3 </a:t>
            </a:r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 결과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2,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33A3DE-39AC-482D-AAC9-97EF368DC8C5}"/>
              </a:ext>
            </a:extLst>
          </p:cNvPr>
          <p:cNvSpPr txBox="1"/>
          <p:nvPr/>
        </p:nvSpPr>
        <p:spPr>
          <a:xfrm>
            <a:off x="6545056" y="3209861"/>
            <a:ext cx="5078137" cy="6568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모든 시간대에서 승차인원이 감소하였습니다</a:t>
            </a:r>
            <a:r>
              <a:rPr lang="en-US" altLang="ko-KR" sz="1600" spc="-150" dirty="0"/>
              <a:t>. 12</a:t>
            </a:r>
            <a:r>
              <a:rPr lang="ko-KR" altLang="en-US" sz="1600" spc="-150" dirty="0"/>
              <a:t>월에 </a:t>
            </a:r>
            <a:r>
              <a:rPr lang="ko-KR" altLang="en-US" sz="1600" spc="-150" dirty="0" err="1"/>
              <a:t>확진자가</a:t>
            </a:r>
            <a:r>
              <a:rPr lang="ko-KR" altLang="en-US" sz="1600" spc="-150" dirty="0"/>
              <a:t> 급증하고 거리두기 단계도 강화되었기 때문입니다</a:t>
            </a:r>
            <a:r>
              <a:rPr lang="en-US" altLang="ko-KR" sz="1600" spc="-150" dirty="0"/>
              <a:t>.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4C3475A-DCB1-42BA-96E6-752D620A1FB3}"/>
              </a:ext>
            </a:extLst>
          </p:cNvPr>
          <p:cNvCxnSpPr>
            <a:cxnSpLocks/>
          </p:cNvCxnSpPr>
          <p:nvPr/>
        </p:nvCxnSpPr>
        <p:spPr>
          <a:xfrm flipV="1">
            <a:off x="6374626" y="1912500"/>
            <a:ext cx="0" cy="4212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36BEF91-E06B-43FB-B1EA-157D9B7CAC69}"/>
              </a:ext>
            </a:extLst>
          </p:cNvPr>
          <p:cNvSpPr txBox="1"/>
          <p:nvPr/>
        </p:nvSpPr>
        <p:spPr>
          <a:xfrm>
            <a:off x="7894535" y="2251492"/>
            <a:ext cx="2379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월별 시간대별 비교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_3</a:t>
            </a:r>
            <a:endParaRPr lang="ko-KR" altLang="en-US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93194F5-FD86-41C1-B48F-E60E7899960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40" y="982814"/>
            <a:ext cx="4095478" cy="30716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9D53A82-A679-4552-89EA-A16A3F4CDF1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42" y="3786392"/>
            <a:ext cx="4095476" cy="307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3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31790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2-3 </a:t>
            </a:r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 결과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2,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33A3DE-39AC-482D-AAC9-97EF368DC8C5}"/>
              </a:ext>
            </a:extLst>
          </p:cNvPr>
          <p:cNvSpPr txBox="1"/>
          <p:nvPr/>
        </p:nvSpPr>
        <p:spPr>
          <a:xfrm>
            <a:off x="6545056" y="3209861"/>
            <a:ext cx="5078137" cy="3667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평소 승차인원에 비해 감소량이 큰 시간은 </a:t>
            </a:r>
            <a:r>
              <a:rPr lang="en-US" altLang="ko-KR" sz="1600" spc="-150" dirty="0"/>
              <a:t>22</a:t>
            </a:r>
            <a:r>
              <a:rPr lang="ko-KR" altLang="en-US" sz="1600" spc="-150" dirty="0"/>
              <a:t>시입니다</a:t>
            </a:r>
            <a:r>
              <a:rPr lang="en-US" altLang="ko-KR" sz="1600" spc="-150" dirty="0"/>
              <a:t>.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4C3475A-DCB1-42BA-96E6-752D620A1FB3}"/>
              </a:ext>
            </a:extLst>
          </p:cNvPr>
          <p:cNvCxnSpPr>
            <a:cxnSpLocks/>
          </p:cNvCxnSpPr>
          <p:nvPr/>
        </p:nvCxnSpPr>
        <p:spPr>
          <a:xfrm flipV="1">
            <a:off x="6374626" y="1912500"/>
            <a:ext cx="0" cy="4212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36BEF91-E06B-43FB-B1EA-157D9B7CAC69}"/>
              </a:ext>
            </a:extLst>
          </p:cNvPr>
          <p:cNvSpPr txBox="1"/>
          <p:nvPr/>
        </p:nvSpPr>
        <p:spPr>
          <a:xfrm>
            <a:off x="7894535" y="2251492"/>
            <a:ext cx="2379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월별 시간대별 비교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_3</a:t>
            </a:r>
            <a:endParaRPr lang="ko-KR" altLang="en-US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6F359E9-7BA6-4C64-B69C-247BD50B2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1772347"/>
            <a:ext cx="5803899" cy="435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7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D5DF61-ED6B-4238-9015-9245F68FC1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DDA2FD2-0A9E-4550-AC70-1A06C7F8F418}"/>
              </a:ext>
            </a:extLst>
          </p:cNvPr>
          <p:cNvCxnSpPr/>
          <p:nvPr/>
        </p:nvCxnSpPr>
        <p:spPr>
          <a:xfrm>
            <a:off x="0" y="1122947"/>
            <a:ext cx="6096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3A0CF5D-0A5E-46CF-8F7E-B34A1541D1A4}"/>
              </a:ext>
            </a:extLst>
          </p:cNvPr>
          <p:cNvSpPr txBox="1"/>
          <p:nvPr/>
        </p:nvSpPr>
        <p:spPr>
          <a:xfrm>
            <a:off x="272716" y="299864"/>
            <a:ext cx="803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/>
              <a:t>목차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DC30B2-0FC8-44E2-B242-887E4C30E5A7}"/>
              </a:ext>
            </a:extLst>
          </p:cNvPr>
          <p:cNvSpPr txBox="1"/>
          <p:nvPr/>
        </p:nvSpPr>
        <p:spPr>
          <a:xfrm>
            <a:off x="1137856" y="1886162"/>
            <a:ext cx="346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/>
              <a:t>1</a:t>
            </a:r>
            <a:endParaRPr lang="ko-KR" altLang="en-US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E194A8-34A1-416B-B4F8-9A8866A774EC}"/>
              </a:ext>
            </a:extLst>
          </p:cNvPr>
          <p:cNvSpPr txBox="1"/>
          <p:nvPr/>
        </p:nvSpPr>
        <p:spPr>
          <a:xfrm>
            <a:off x="1702603" y="1978494"/>
            <a:ext cx="1838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/>
              <a:t>프로젝트 개요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CC998C-F3DD-4EC4-A853-6BCD2545A684}"/>
              </a:ext>
            </a:extLst>
          </p:cNvPr>
          <p:cNvSpPr txBox="1"/>
          <p:nvPr/>
        </p:nvSpPr>
        <p:spPr>
          <a:xfrm>
            <a:off x="1086560" y="3069267"/>
            <a:ext cx="449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/>
              <a:t>2</a:t>
            </a:r>
            <a:endParaRPr lang="ko-KR" altLang="en-US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97144D-4B2F-4A42-8B5E-17B102B3A51F}"/>
              </a:ext>
            </a:extLst>
          </p:cNvPr>
          <p:cNvSpPr txBox="1"/>
          <p:nvPr/>
        </p:nvSpPr>
        <p:spPr>
          <a:xfrm>
            <a:off x="1702603" y="3161599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/>
              <a:t>프로세싱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D57404-2371-4F64-8206-E4D2E2F828B8}"/>
              </a:ext>
            </a:extLst>
          </p:cNvPr>
          <p:cNvSpPr txBox="1"/>
          <p:nvPr/>
        </p:nvSpPr>
        <p:spPr>
          <a:xfrm>
            <a:off x="1088965" y="4415662"/>
            <a:ext cx="444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/>
              <a:t>3</a:t>
            </a:r>
            <a:endParaRPr lang="ko-KR" altLang="en-US" sz="3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E418D2-4A7F-4E3D-8575-C149B280FA2A}"/>
              </a:ext>
            </a:extLst>
          </p:cNvPr>
          <p:cNvSpPr txBox="1"/>
          <p:nvPr/>
        </p:nvSpPr>
        <p:spPr>
          <a:xfrm>
            <a:off x="1702603" y="4507994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/>
              <a:t>기대효과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946671-1CC6-4779-A6FE-D9759348726F}"/>
              </a:ext>
            </a:extLst>
          </p:cNvPr>
          <p:cNvSpPr txBox="1"/>
          <p:nvPr/>
        </p:nvSpPr>
        <p:spPr>
          <a:xfrm>
            <a:off x="1076141" y="5598767"/>
            <a:ext cx="470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/>
              <a:t>4</a:t>
            </a:r>
            <a:endParaRPr lang="ko-KR" altLang="en-US" sz="3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3021FB-5543-4FF0-BE29-4403201C1D28}"/>
              </a:ext>
            </a:extLst>
          </p:cNvPr>
          <p:cNvSpPr txBox="1"/>
          <p:nvPr/>
        </p:nvSpPr>
        <p:spPr>
          <a:xfrm>
            <a:off x="1702603" y="5691099"/>
            <a:ext cx="2454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/>
              <a:t>개발후기 및 느낀 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1CF176-384E-4184-B752-8A39A964F619}"/>
              </a:ext>
            </a:extLst>
          </p:cNvPr>
          <p:cNvSpPr txBox="1"/>
          <p:nvPr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88C7AF-0D39-42D2-9319-D642D8C8A0CC}"/>
              </a:ext>
            </a:extLst>
          </p:cNvPr>
          <p:cNvSpPr txBox="1"/>
          <p:nvPr/>
        </p:nvSpPr>
        <p:spPr>
          <a:xfrm>
            <a:off x="1311141" y="2422936"/>
            <a:ext cx="3320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/>
              <a:t>1-1</a:t>
            </a:r>
            <a:r>
              <a:rPr lang="ko-KR" altLang="en-US" dirty="0"/>
              <a:t> 프로젝트 기획 배경 및 목표</a:t>
            </a:r>
            <a:endParaRPr lang="en-US" altLang="ko-KR" dirty="0"/>
          </a:p>
          <a:p>
            <a:pPr algn="l"/>
            <a:r>
              <a:rPr lang="en-US" altLang="ko-KR" dirty="0"/>
              <a:t>1-2 </a:t>
            </a:r>
            <a:r>
              <a:rPr lang="ko-KR" altLang="en-US" dirty="0"/>
              <a:t>구성원 및 역할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E92272-AB0E-4816-BBF3-D7A7094A41CF}"/>
              </a:ext>
            </a:extLst>
          </p:cNvPr>
          <p:cNvSpPr txBox="1"/>
          <p:nvPr/>
        </p:nvSpPr>
        <p:spPr>
          <a:xfrm>
            <a:off x="1311141" y="3579658"/>
            <a:ext cx="22813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/>
              <a:t>2-1 </a:t>
            </a:r>
            <a:r>
              <a:rPr lang="ko-KR" altLang="en-US" dirty="0"/>
              <a:t>데이터 수집</a:t>
            </a:r>
          </a:p>
          <a:p>
            <a:pPr algn="l"/>
            <a:r>
              <a:rPr lang="en-US" altLang="ko-KR" dirty="0"/>
              <a:t>2-2 </a:t>
            </a:r>
            <a:r>
              <a:rPr lang="ko-KR" altLang="en-US" dirty="0"/>
              <a:t>데이터 분석</a:t>
            </a:r>
          </a:p>
          <a:p>
            <a:pPr algn="l"/>
            <a:r>
              <a:rPr lang="en-US" altLang="ko-KR" dirty="0"/>
              <a:t>2-3 </a:t>
            </a:r>
            <a:r>
              <a:rPr lang="ko-KR" altLang="en-US" dirty="0"/>
              <a:t>데이터 분석 결과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60196D-229F-4A46-A2D0-2041D01BFB2A}"/>
              </a:ext>
            </a:extLst>
          </p:cNvPr>
          <p:cNvSpPr txBox="1"/>
          <p:nvPr/>
        </p:nvSpPr>
        <p:spPr>
          <a:xfrm>
            <a:off x="1311141" y="4980221"/>
            <a:ext cx="3320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dirty="0"/>
              <a:t>3-1 </a:t>
            </a:r>
            <a:r>
              <a:rPr lang="ko-KR" altLang="en-US" dirty="0"/>
              <a:t>분석을 통한 인사이트 도출</a:t>
            </a:r>
          </a:p>
          <a:p>
            <a:pPr algn="l"/>
            <a:r>
              <a:rPr lang="en-US" altLang="ko-KR" dirty="0"/>
              <a:t>3-2 </a:t>
            </a:r>
            <a:r>
              <a:rPr lang="ko-KR" altLang="en-US" dirty="0"/>
              <a:t>향후 개선 사항 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301672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08528" y="84632"/>
            <a:ext cx="4407362" cy="542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000" b="0" spc="-300">
                <a:solidFill>
                  <a:schemeClr val="tx1">
                    <a:lumMod val="75000"/>
                    <a:lumOff val="25000"/>
                  </a:schemeClr>
                </a:solidFill>
              </a:rPr>
              <a:t>2-3 </a:t>
            </a:r>
            <a:r>
              <a:rPr lang="ko-KR" altLang="en-US" sz="3000" b="0" spc="-30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</a:t>
            </a:r>
            <a:r>
              <a:rPr lang="en-US" altLang="ko-KR" sz="3000" b="0" spc="-300">
                <a:solidFill>
                  <a:schemeClr val="tx1">
                    <a:lumMod val="75000"/>
                    <a:lumOff val="25000"/>
                  </a:schemeClr>
                </a:solidFill>
              </a:rPr>
              <a:t>_Python </a:t>
            </a:r>
            <a:r>
              <a:rPr lang="ko-KR" altLang="en-US" sz="3000" b="0" spc="-300">
                <a:solidFill>
                  <a:schemeClr val="tx1">
                    <a:lumMod val="75000"/>
                    <a:lumOff val="25000"/>
                  </a:schemeClr>
                </a:solidFill>
              </a:rPr>
              <a:t>전처리</a:t>
            </a:r>
            <a:endParaRPr lang="ko-KR" altLang="en-US" sz="3000" b="0" spc="-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2100" y="84722"/>
            <a:ext cx="589915" cy="2657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Times New Roman"/>
                <a:cs typeface="Times New Roman"/>
              </a:rPr>
              <a:t>Part 2,</a:t>
            </a:r>
            <a:endParaRPr lang="ko-KR" altLang="en-US" sz="1200">
              <a:latin typeface="Times New Roman"/>
              <a:cs typeface="Times New Roman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21466" y="1296321"/>
            <a:ext cx="5618672" cy="533457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412230" y="3771327"/>
            <a:ext cx="5078137" cy="242963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en-US" altLang="ko-KR" sz="1600" b="0" spc="-150"/>
              <a:t>2021</a:t>
            </a:r>
            <a:r>
              <a:rPr lang="ko-KR" altLang="en-US" sz="1600" b="0" spc="-150"/>
              <a:t>년 </a:t>
            </a:r>
            <a:r>
              <a:rPr lang="en-US" altLang="ko-KR" sz="1600" b="0" spc="-150"/>
              <a:t>6~7</a:t>
            </a:r>
            <a:r>
              <a:rPr lang="ko-KR" altLang="en-US" sz="1600" b="0" spc="-150"/>
              <a:t>월 일별 지하철 승객 수 그래프를 시각화 해보면 </a:t>
            </a:r>
            <a:r>
              <a:rPr lang="en-US" altLang="ko-KR" sz="1600" b="0" spc="-150"/>
              <a:t>7</a:t>
            </a:r>
            <a:r>
              <a:rPr lang="ko-KR" altLang="en-US" sz="1600" b="0" spc="-150"/>
              <a:t>일 간격의 패턴이 보여진다</a:t>
            </a:r>
            <a:r>
              <a:rPr lang="en-US" altLang="ko-KR" sz="1600" b="0" spc="-150"/>
              <a:t>.</a:t>
            </a:r>
            <a:endParaRPr lang="en-US" altLang="ko-KR" sz="1600" b="0" spc="-150"/>
          </a:p>
          <a:p>
            <a:pPr algn="just">
              <a:lnSpc>
                <a:spcPct val="120000"/>
              </a:lnSpc>
              <a:defRPr/>
            </a:pPr>
            <a:r>
              <a:rPr lang="ko-KR" altLang="en-US" sz="1600" b="0" spc="-150"/>
              <a:t>주말이 평일보다 승객수가 적기 때문에 지그재그의 형태를 볼 수 있다</a:t>
            </a:r>
            <a:r>
              <a:rPr lang="en-US" altLang="ko-KR" sz="1600" b="0" spc="-150"/>
              <a:t>.</a:t>
            </a:r>
            <a:endParaRPr lang="en-US" altLang="ko-KR" sz="1600" b="0" spc="-150"/>
          </a:p>
          <a:p>
            <a:pPr algn="just">
              <a:lnSpc>
                <a:spcPct val="120000"/>
              </a:lnSpc>
              <a:defRPr/>
            </a:pPr>
            <a:r>
              <a:rPr lang="ko-KR" altLang="en-US" sz="1600" b="0" spc="-150"/>
              <a:t>그러므로 주말</a:t>
            </a:r>
            <a:r>
              <a:rPr lang="en-US" altLang="ko-KR" sz="1600" b="0" spc="-150"/>
              <a:t>, </a:t>
            </a:r>
            <a:r>
              <a:rPr lang="ko-KR" altLang="en-US" sz="1600" b="0" spc="-150"/>
              <a:t>공휴일은 제외 후 코로나가 지하철 승객 수에 미치는 영향을 도출할 수 있게 전처리를 하였습니다</a:t>
            </a:r>
            <a:r>
              <a:rPr lang="en-US" altLang="ko-KR" sz="1600" b="0" spc="-150"/>
              <a:t>.</a:t>
            </a:r>
            <a:endParaRPr lang="en-US" altLang="ko-KR" sz="1600" b="0" spc="-150"/>
          </a:p>
          <a:p>
            <a:pPr algn="just">
              <a:lnSpc>
                <a:spcPct val="120000"/>
              </a:lnSpc>
              <a:defRPr/>
            </a:pPr>
            <a:r>
              <a:rPr lang="ko-KR" altLang="en-US" sz="1600" b="0" spc="-150"/>
              <a:t>예외사항</a:t>
            </a:r>
            <a:r>
              <a:rPr lang="en-US" altLang="ko-KR" sz="1600" b="0" spc="-150"/>
              <a:t>: </a:t>
            </a:r>
            <a:r>
              <a:rPr lang="ko-KR" altLang="en-US" sz="1600" b="0" spc="-150"/>
              <a:t>월별 시간대별 승객 수는 </a:t>
            </a:r>
            <a:r>
              <a:rPr lang="en-US" altLang="ko-KR" sz="1600" b="0" spc="-150"/>
              <a:t>Raw </a:t>
            </a:r>
            <a:r>
              <a:rPr lang="ko-KR" altLang="en-US" sz="1600" b="0" spc="-150"/>
              <a:t>데이터 자체가 월별 합계 데이터이므로 영업일만 따로 추출하지 못하였습니다</a:t>
            </a:r>
            <a:r>
              <a:rPr lang="en-US" altLang="ko-KR" sz="1600" b="0" spc="-150"/>
              <a:t>.</a:t>
            </a:r>
            <a:endParaRPr lang="en-US" altLang="ko-KR" sz="1600" b="0" spc="-150"/>
          </a:p>
        </p:txBody>
      </p:sp>
      <p:sp>
        <p:nvSpPr>
          <p:cNvPr id="13" name="TextBox 12"/>
          <p:cNvSpPr txBox="1"/>
          <p:nvPr/>
        </p:nvSpPr>
        <p:spPr>
          <a:xfrm>
            <a:off x="6351862" y="2501899"/>
            <a:ext cx="5226727" cy="5727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주말</a:t>
            </a:r>
            <a:r>
              <a:rPr lang="en-US" altLang="ko-KR" sz="3200" b="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3200" b="0" spc="-3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공휴일 데이터 제거의 이유</a:t>
            </a:r>
            <a:endParaRPr lang="ko-KR" altLang="en-US" sz="3200" b="0" spc="-3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6096000" y="3429000"/>
            <a:ext cx="609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2169" y="2314426"/>
            <a:ext cx="5497265" cy="32983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31790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2-3 </a:t>
            </a:r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 결과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2,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33A3DE-39AC-482D-AAC9-97EF368DC8C5}"/>
              </a:ext>
            </a:extLst>
          </p:cNvPr>
          <p:cNvSpPr txBox="1"/>
          <p:nvPr/>
        </p:nvSpPr>
        <p:spPr>
          <a:xfrm>
            <a:off x="6500262" y="2476688"/>
            <a:ext cx="5078137" cy="9523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차트에서 도출된 결과를 보면 서울코로나 </a:t>
            </a:r>
            <a:r>
              <a:rPr lang="ko-KR" altLang="en-US" sz="1600" spc="-150" dirty="0" err="1"/>
              <a:t>신규확진자</a:t>
            </a:r>
            <a:r>
              <a:rPr lang="ko-KR" altLang="en-US" sz="1600" spc="-150" dirty="0"/>
              <a:t> 수보다는 전국 코로나 </a:t>
            </a:r>
            <a:r>
              <a:rPr lang="ko-KR" altLang="en-US" sz="1600" spc="-150" dirty="0" err="1"/>
              <a:t>신규확진자</a:t>
            </a:r>
            <a:r>
              <a:rPr lang="ko-KR" altLang="en-US" sz="1600" spc="-150" dirty="0"/>
              <a:t> 수가 더 상관관계가 높아 서울 시민들도 전국 신규 </a:t>
            </a:r>
            <a:r>
              <a:rPr lang="ko-KR" altLang="en-US" sz="1600" spc="-150" dirty="0" err="1"/>
              <a:t>확진자</a:t>
            </a:r>
            <a:r>
              <a:rPr lang="ko-KR" altLang="en-US" sz="1600" spc="-150" dirty="0"/>
              <a:t> 수를 참고하는 경향이 </a:t>
            </a:r>
            <a:r>
              <a:rPr lang="ko-KR" altLang="en-US" sz="1600" spc="-150" dirty="0" err="1"/>
              <a:t>있어보입니다</a:t>
            </a:r>
            <a:r>
              <a:rPr lang="en-US" altLang="ko-KR" sz="1600" spc="-150" dirty="0"/>
              <a:t>.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4C3475A-DCB1-42BA-96E6-752D620A1FB3}"/>
              </a:ext>
            </a:extLst>
          </p:cNvPr>
          <p:cNvCxnSpPr>
            <a:cxnSpLocks/>
          </p:cNvCxnSpPr>
          <p:nvPr/>
        </p:nvCxnSpPr>
        <p:spPr>
          <a:xfrm flipV="1">
            <a:off x="6374626" y="1912500"/>
            <a:ext cx="0" cy="4212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36BEF91-E06B-43FB-B1EA-157D9B7CAC69}"/>
              </a:ext>
            </a:extLst>
          </p:cNvPr>
          <p:cNvSpPr txBox="1"/>
          <p:nvPr/>
        </p:nvSpPr>
        <p:spPr>
          <a:xfrm>
            <a:off x="7011757" y="1948959"/>
            <a:ext cx="4055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신규 </a:t>
            </a:r>
            <a:r>
              <a:rPr lang="ko-KR" altLang="en-US" sz="2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확진자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연관성 비교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서울 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vs. 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전국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EF13CA-5320-4A6C-A839-0AB910646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6547"/>
            <a:ext cx="6372585" cy="38235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82FC7D-1EDF-4617-8AC9-679BF4AFE824}"/>
              </a:ext>
            </a:extLst>
          </p:cNvPr>
          <p:cNvSpPr txBox="1"/>
          <p:nvPr/>
        </p:nvSpPr>
        <p:spPr>
          <a:xfrm>
            <a:off x="6500262" y="5124119"/>
            <a:ext cx="5078137" cy="6568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하지만 상관계수만을 봤을 땐 신규 </a:t>
            </a:r>
            <a:r>
              <a:rPr lang="ko-KR" altLang="en-US" sz="1600" spc="-150" dirty="0" err="1"/>
              <a:t>확진자</a:t>
            </a:r>
            <a:r>
              <a:rPr lang="ko-KR" altLang="en-US" sz="1600" spc="-150" dirty="0"/>
              <a:t> 수와 지하철 승하차량 사이에 서로 연관이 없는 것처럼 보입니다</a:t>
            </a:r>
            <a:r>
              <a:rPr lang="en-US" altLang="ko-KR" sz="1600" spc="-150" dirty="0"/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2805A5C-89E9-49C5-BF81-563FEAADE4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291" y="3430853"/>
            <a:ext cx="3969689" cy="169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1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31790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2-3 </a:t>
            </a:r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 결과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2,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33A3DE-39AC-482D-AAC9-97EF368DC8C5}"/>
              </a:ext>
            </a:extLst>
          </p:cNvPr>
          <p:cNvSpPr txBox="1"/>
          <p:nvPr/>
        </p:nvSpPr>
        <p:spPr>
          <a:xfrm>
            <a:off x="6500262" y="3440077"/>
            <a:ext cx="5078137" cy="6568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차트를 그려보았을 때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진동폭이 너무 심하여 직관적이지 않은 시각화 및 비교가 힘든 문제가 있었습니다</a:t>
            </a:r>
            <a:r>
              <a:rPr lang="en-US" altLang="ko-KR" sz="1600" spc="-150" dirty="0"/>
              <a:t>.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4C3475A-DCB1-42BA-96E6-752D620A1FB3}"/>
              </a:ext>
            </a:extLst>
          </p:cNvPr>
          <p:cNvCxnSpPr>
            <a:cxnSpLocks/>
          </p:cNvCxnSpPr>
          <p:nvPr/>
        </p:nvCxnSpPr>
        <p:spPr>
          <a:xfrm flipV="1">
            <a:off x="6374626" y="1912500"/>
            <a:ext cx="0" cy="4212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36BEF91-E06B-43FB-B1EA-157D9B7CAC69}"/>
              </a:ext>
            </a:extLst>
          </p:cNvPr>
          <p:cNvSpPr txBox="1"/>
          <p:nvPr/>
        </p:nvSpPr>
        <p:spPr>
          <a:xfrm>
            <a:off x="6929626" y="2912348"/>
            <a:ext cx="4219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주말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공휴일 포함 데이터를 이용한 차트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84D5668-0378-4A29-B2BD-EA53C8549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7" y="2000597"/>
            <a:ext cx="6216002" cy="372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8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31790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2-3 </a:t>
            </a:r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 결과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2,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33A3DE-39AC-482D-AAC9-97EF368DC8C5}"/>
              </a:ext>
            </a:extLst>
          </p:cNvPr>
          <p:cNvSpPr txBox="1"/>
          <p:nvPr/>
        </p:nvSpPr>
        <p:spPr>
          <a:xfrm>
            <a:off x="6500262" y="3440077"/>
            <a:ext cx="5078137" cy="9523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평일 데이터의 경우 월요일에서 금요일로 갈수록 증가하는 양상을 보이고 있어 주 단위로 평균을 내어 분석을 시도하였습니다</a:t>
            </a:r>
            <a:r>
              <a:rPr lang="en-US" altLang="ko-KR" sz="1600" spc="-150" dirty="0"/>
              <a:t>.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4C3475A-DCB1-42BA-96E6-752D620A1FB3}"/>
              </a:ext>
            </a:extLst>
          </p:cNvPr>
          <p:cNvCxnSpPr>
            <a:cxnSpLocks/>
          </p:cNvCxnSpPr>
          <p:nvPr/>
        </p:nvCxnSpPr>
        <p:spPr>
          <a:xfrm flipV="1">
            <a:off x="6374626" y="1912500"/>
            <a:ext cx="0" cy="4212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36BEF91-E06B-43FB-B1EA-157D9B7CAC69}"/>
              </a:ext>
            </a:extLst>
          </p:cNvPr>
          <p:cNvSpPr txBox="1"/>
          <p:nvPr/>
        </p:nvSpPr>
        <p:spPr>
          <a:xfrm>
            <a:off x="7584453" y="2912348"/>
            <a:ext cx="2909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평일 데이터를 이용한 차트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5213442-5B0F-418F-815C-C0762A899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2" y="2185567"/>
            <a:ext cx="6111058" cy="366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9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31790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2-3 </a:t>
            </a:r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 결과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2,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33A3DE-39AC-482D-AAC9-97EF368DC8C5}"/>
              </a:ext>
            </a:extLst>
          </p:cNvPr>
          <p:cNvSpPr txBox="1"/>
          <p:nvPr/>
        </p:nvSpPr>
        <p:spPr>
          <a:xfrm>
            <a:off x="416222" y="6390638"/>
            <a:ext cx="5078137" cy="277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100" spc="-150" dirty="0"/>
              <a:t>주 단위로 평균을 내어 분석을 시도하였을 때</a:t>
            </a:r>
            <a:r>
              <a:rPr lang="en-US" altLang="ko-KR" sz="1100" spc="-150" dirty="0"/>
              <a:t> </a:t>
            </a:r>
            <a:r>
              <a:rPr lang="ko-KR" altLang="en-US" sz="1100" spc="-150" dirty="0"/>
              <a:t>음의 상관관계가 도출되고 있습니다</a:t>
            </a:r>
            <a:r>
              <a:rPr lang="en-US" altLang="ko-KR" sz="1100" spc="-150" dirty="0"/>
              <a:t>.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4C3475A-DCB1-42BA-96E6-752D620A1FB3}"/>
              </a:ext>
            </a:extLst>
          </p:cNvPr>
          <p:cNvCxnSpPr>
            <a:cxnSpLocks/>
          </p:cNvCxnSpPr>
          <p:nvPr/>
        </p:nvCxnSpPr>
        <p:spPr>
          <a:xfrm flipV="1">
            <a:off x="6374626" y="1912500"/>
            <a:ext cx="0" cy="4212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36BEF91-E06B-43FB-B1EA-157D9B7CAC69}"/>
              </a:ext>
            </a:extLst>
          </p:cNvPr>
          <p:cNvSpPr txBox="1"/>
          <p:nvPr/>
        </p:nvSpPr>
        <p:spPr>
          <a:xfrm>
            <a:off x="292100" y="1075553"/>
            <a:ext cx="4019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평일 데이터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주간 평균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을 이용한 차트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E7F9D56-E8B7-4A47-AB8B-FD0A590E2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2" y="1397888"/>
            <a:ext cx="6096588" cy="36579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612860-2321-4CA9-B5FD-7CC5155821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21" y="4836023"/>
            <a:ext cx="4511431" cy="15546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BBCE0A-98CD-4D4A-B138-89FBE29ED2CD}"/>
              </a:ext>
            </a:extLst>
          </p:cNvPr>
          <p:cNvSpPr txBox="1"/>
          <p:nvPr/>
        </p:nvSpPr>
        <p:spPr>
          <a:xfrm>
            <a:off x="6697642" y="1769936"/>
            <a:ext cx="5078137" cy="44978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한국 코로나 첫 </a:t>
            </a:r>
            <a:r>
              <a:rPr lang="ko-KR" altLang="en-US" sz="1600" spc="-150" dirty="0" err="1"/>
              <a:t>확진자</a:t>
            </a:r>
            <a:r>
              <a:rPr lang="ko-KR" altLang="en-US" sz="1600" spc="-150" dirty="0"/>
              <a:t> 발생시점 이후로 현재까지의 추이를 </a:t>
            </a:r>
            <a:r>
              <a:rPr lang="ko-KR" altLang="en-US" sz="1600" spc="-150" dirty="0" err="1"/>
              <a:t>시각화하였습니다</a:t>
            </a:r>
            <a:r>
              <a:rPr lang="en-US" altLang="ko-KR" sz="1600" spc="-150" dirty="0"/>
              <a:t>.</a:t>
            </a:r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날짜의 범위는 주간 전철 승객 평균이 유효한 마지막 주인 </a:t>
            </a:r>
            <a:r>
              <a:rPr lang="en-US" altLang="ko-KR" sz="1600" spc="-150" dirty="0"/>
              <a:t>2021</a:t>
            </a:r>
            <a:r>
              <a:rPr lang="ko-KR" altLang="en-US" sz="1600" spc="-150" dirty="0"/>
              <a:t>년 </a:t>
            </a:r>
            <a:r>
              <a:rPr lang="en-US" altLang="ko-KR" sz="1600" spc="-150" dirty="0"/>
              <a:t>7</a:t>
            </a:r>
            <a:r>
              <a:rPr lang="ko-KR" altLang="en-US" sz="1600" spc="-150" dirty="0"/>
              <a:t>월 </a:t>
            </a:r>
            <a:r>
              <a:rPr lang="en-US" altLang="ko-KR" sz="1600" spc="-150" dirty="0"/>
              <a:t>27</a:t>
            </a:r>
            <a:r>
              <a:rPr lang="ko-KR" altLang="en-US" sz="1600" spc="-150" dirty="0" err="1"/>
              <a:t>일까지입니다</a:t>
            </a:r>
            <a:r>
              <a:rPr lang="en-US" altLang="ko-KR" sz="1600" spc="-150" dirty="0"/>
              <a:t>.</a:t>
            </a:r>
          </a:p>
          <a:p>
            <a:pPr algn="just">
              <a:lnSpc>
                <a:spcPct val="120000"/>
              </a:lnSpc>
            </a:pPr>
            <a:endParaRPr lang="en-US" altLang="ko-KR" sz="1600" spc="-150" dirty="0"/>
          </a:p>
          <a:p>
            <a:pPr algn="just">
              <a:lnSpc>
                <a:spcPct val="120000"/>
              </a:lnSpc>
            </a:pPr>
            <a:r>
              <a:rPr lang="en-US" altLang="ko-KR" sz="1600" spc="-150" dirty="0"/>
              <a:t>2020</a:t>
            </a:r>
            <a:r>
              <a:rPr lang="ko-KR" altLang="en-US" sz="1600" spc="-150" dirty="0"/>
              <a:t>년 </a:t>
            </a:r>
            <a:r>
              <a:rPr lang="en-US" altLang="ko-KR" sz="1600" spc="-150" dirty="0"/>
              <a:t>2</a:t>
            </a:r>
            <a:r>
              <a:rPr lang="ko-KR" altLang="en-US" sz="1600" spc="-150" dirty="0"/>
              <a:t>월 중순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대구 대규모집단 감염이 발생한 이래로 전철 승객 수가 급감하였다가 주간 </a:t>
            </a:r>
            <a:r>
              <a:rPr lang="ko-KR" altLang="en-US" sz="1600" spc="-150" dirty="0" err="1"/>
              <a:t>확진자</a:t>
            </a:r>
            <a:r>
              <a:rPr lang="ko-KR" altLang="en-US" sz="1600" spc="-150" dirty="0"/>
              <a:t> 수가 큰 집단 감염의 이벤트가 없는 광복절 무렵까지는 전철 승객수가 회복되는 패턴을 이루고 있고 이태원 광복절 클럽 집단감염 사태 이후 전철 승객 수는 감소하였습니다</a:t>
            </a:r>
            <a:r>
              <a:rPr lang="en-US" altLang="ko-KR" sz="1600" spc="-150" dirty="0"/>
              <a:t>. 12</a:t>
            </a:r>
            <a:r>
              <a:rPr lang="ko-KR" altLang="en-US" sz="1600" spc="-150" dirty="0"/>
              <a:t>월 초까지는 기존과 마찬가지로 큰 사건이 없기 때문에 다시 승객 수의 회복이 보이고 </a:t>
            </a:r>
            <a:r>
              <a:rPr lang="en-US" altLang="ko-KR" sz="1600" spc="-150" dirty="0"/>
              <a:t>12</a:t>
            </a:r>
            <a:r>
              <a:rPr lang="ko-KR" altLang="en-US" sz="1600" spc="-150" dirty="0"/>
              <a:t>월 </a:t>
            </a:r>
            <a:r>
              <a:rPr lang="ko-KR" altLang="en-US" sz="1600" spc="-150" dirty="0" err="1"/>
              <a:t>확진자</a:t>
            </a:r>
            <a:r>
              <a:rPr lang="ko-KR" altLang="en-US" sz="1600" spc="-150" dirty="0"/>
              <a:t> 급증 이후 지하철 승객 수는 감소합니다</a:t>
            </a:r>
            <a:r>
              <a:rPr lang="en-US" altLang="ko-KR" sz="1600" spc="-150" dirty="0"/>
              <a:t>.</a:t>
            </a:r>
          </a:p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전철이용자 수와 코로나 </a:t>
            </a:r>
            <a:r>
              <a:rPr lang="ko-KR" altLang="en-US" sz="1600" spc="-150" dirty="0" err="1"/>
              <a:t>확진자</a:t>
            </a:r>
            <a:r>
              <a:rPr lang="ko-KR" altLang="en-US" sz="1600" spc="-150" dirty="0"/>
              <a:t> 수의 상관계수는 </a:t>
            </a:r>
            <a:r>
              <a:rPr lang="en-US" altLang="ko-KR" sz="1600" spc="-150" dirty="0"/>
              <a:t>-0.263</a:t>
            </a:r>
            <a:r>
              <a:rPr lang="ko-KR" altLang="en-US" sz="1600" spc="-150" dirty="0"/>
              <a:t>으로 도출되었습니다</a:t>
            </a:r>
            <a:r>
              <a:rPr lang="en-US" altLang="ko-KR" sz="1600" spc="-1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402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31790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2-3 </a:t>
            </a:r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 결과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2,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4C3475A-DCB1-42BA-96E6-752D620A1FB3}"/>
              </a:ext>
            </a:extLst>
          </p:cNvPr>
          <p:cNvCxnSpPr>
            <a:cxnSpLocks/>
          </p:cNvCxnSpPr>
          <p:nvPr/>
        </p:nvCxnSpPr>
        <p:spPr>
          <a:xfrm flipV="1">
            <a:off x="6374626" y="1912500"/>
            <a:ext cx="0" cy="42127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8-시간에 따른 변화(지하철 VS 신규확진)">
            <a:hlinkClick r:id="" action="ppaction://media"/>
            <a:extLst>
              <a:ext uri="{FF2B5EF4-FFF2-40B4-BE49-F238E27FC236}">
                <a16:creationId xmlns:a16="http://schemas.microsoft.com/office/drawing/2014/main" id="{3808CF40-FCBF-44CD-BEF4-52A1F5219F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08528" y="1837488"/>
            <a:ext cx="4042613" cy="4042613"/>
          </a:xfrm>
          <a:prstGeom prst="rect">
            <a:avLst/>
          </a:prstGeom>
        </p:spPr>
      </p:pic>
      <p:pic>
        <p:nvPicPr>
          <p:cNvPr id="7" name="9-시간에 따른 변화(지하철 VS 신규확진 증감)">
            <a:hlinkClick r:id="" action="ppaction://media"/>
            <a:extLst>
              <a:ext uri="{FF2B5EF4-FFF2-40B4-BE49-F238E27FC236}">
                <a16:creationId xmlns:a16="http://schemas.microsoft.com/office/drawing/2014/main" id="{48DE0ADC-4CE8-4873-A266-F1FD8A3FB6C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78309" y="1837488"/>
            <a:ext cx="4042612" cy="40426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BB139C-1EE2-4537-AEB1-C261B1A6DD80}"/>
              </a:ext>
            </a:extLst>
          </p:cNvPr>
          <p:cNvSpPr txBox="1"/>
          <p:nvPr/>
        </p:nvSpPr>
        <p:spPr>
          <a:xfrm>
            <a:off x="1001032" y="1531071"/>
            <a:ext cx="3657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지하철 승하차량 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vs. </a:t>
            </a:r>
            <a:r>
              <a:rPr lang="ko-KR" altLang="en-US" sz="2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신규확진자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95E1C5-4637-4ABC-98AA-6ACC5A77C455}"/>
              </a:ext>
            </a:extLst>
          </p:cNvPr>
          <p:cNvSpPr txBox="1"/>
          <p:nvPr/>
        </p:nvSpPr>
        <p:spPr>
          <a:xfrm>
            <a:off x="6917493" y="1531071"/>
            <a:ext cx="4132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지하철 승하차량 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vs. </a:t>
            </a:r>
            <a:r>
              <a:rPr lang="ko-KR" altLang="en-US" sz="2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신규확진자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증가량</a:t>
            </a:r>
            <a:endParaRPr lang="ko-KR" altLang="en-US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9202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600">
        <p:fade/>
      </p:transition>
    </mc:Choice>
    <mc:Fallback xmlns="">
      <p:transition spd="med" advTm="156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6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5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FDDBB6E-83C8-4A0F-85E1-9C3733FF83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4490" y="1"/>
            <a:ext cx="771751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1D0FA6F5-1436-4DE3-A7B1-08BB713D8A30}"/>
              </a:ext>
            </a:extLst>
          </p:cNvPr>
          <p:cNvGrpSpPr/>
          <p:nvPr/>
        </p:nvGrpSpPr>
        <p:grpSpPr>
          <a:xfrm>
            <a:off x="457200" y="552892"/>
            <a:ext cx="4529470" cy="2125877"/>
            <a:chOff x="457200" y="552892"/>
            <a:chExt cx="4529470" cy="212587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6BD0E78-639A-45CA-B7DC-4A43C56FAFB7}"/>
                </a:ext>
              </a:extLst>
            </p:cNvPr>
            <p:cNvSpPr/>
            <p:nvPr/>
          </p:nvSpPr>
          <p:spPr>
            <a:xfrm>
              <a:off x="609600" y="705292"/>
              <a:ext cx="4377070" cy="1973477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80859E7-8D79-49AA-AC3F-E7D6C60609CF}"/>
                </a:ext>
              </a:extLst>
            </p:cNvPr>
            <p:cNvSpPr/>
            <p:nvPr/>
          </p:nvSpPr>
          <p:spPr>
            <a:xfrm>
              <a:off x="457200" y="552892"/>
              <a:ext cx="4377070" cy="1973477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40F622C-C091-473F-9137-1655DF17C8CF}"/>
                </a:ext>
              </a:extLst>
            </p:cNvPr>
            <p:cNvSpPr txBox="1"/>
            <p:nvPr/>
          </p:nvSpPr>
          <p:spPr>
            <a:xfrm>
              <a:off x="776177" y="868325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Part 3, 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EB4346-9DA4-49BC-8B0D-7F47010F7D02}"/>
                </a:ext>
              </a:extLst>
            </p:cNvPr>
            <p:cNvSpPr txBox="1"/>
            <p:nvPr/>
          </p:nvSpPr>
          <p:spPr>
            <a:xfrm>
              <a:off x="776177" y="1473735"/>
              <a:ext cx="18774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>
                  <a:solidFill>
                    <a:schemeClr val="bg1"/>
                  </a:solidFill>
                </a:rPr>
                <a:t>기대효과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223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46217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3-1 </a:t>
            </a:r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분석을 통한 인사이트 도출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9F212B-A901-463E-AD5C-80F1B4E845CC}"/>
              </a:ext>
            </a:extLst>
          </p:cNvPr>
          <p:cNvSpPr/>
          <p:nvPr/>
        </p:nvSpPr>
        <p:spPr>
          <a:xfrm>
            <a:off x="6783923" y="4426806"/>
            <a:ext cx="4431600" cy="1782000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82363" tIns="174543" rIns="174543" bIns="556632" numCol="1" spcCol="1270" anchor="t" anchorCtr="0">
            <a:noAutofit/>
          </a:bodyPr>
          <a:lstStyle/>
          <a:p>
            <a:pPr marL="36000" lvl="1" algn="r" defTabSz="12890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사회적 거리두기 단계의 데이터는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6000" lvl="1" algn="r" defTabSz="12890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정책상 불특정 기간의 단계를 표현하므로 일정한 패턴을 파악하기 힘들며 걸쳐진 기간이 있으면 표현하는데 어려움이 있어서 정확도가 다소 떨어지는 경향이 있습니다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B19C1FE-6544-45E3-B8D8-017174A9BF34}"/>
              </a:ext>
            </a:extLst>
          </p:cNvPr>
          <p:cNvSpPr/>
          <p:nvPr/>
        </p:nvSpPr>
        <p:spPr>
          <a:xfrm>
            <a:off x="862176" y="4426806"/>
            <a:ext cx="4430175" cy="1782000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4543" tIns="174543" rIns="882363" bIns="556632" numCol="1" spcCol="1270" anchor="t" anchorCtr="0">
            <a:noAutofit/>
          </a:bodyPr>
          <a:lstStyle/>
          <a:p>
            <a:pPr marL="36000" lvl="1" algn="l" defTabSz="1289050" latinLnBrk="1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서울 시민들은 서울 코로나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확진자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6000" lvl="1" algn="l" defTabSz="1289050" latinLnBrk="1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수보다 전국 코로나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확진자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수를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6000" lvl="1" algn="l" defTabSz="1289050" latinLnBrk="1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참고하여 패턴을 보이는 경향이 있습니다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endParaRPr lang="en-US" altLang="ko-KR" sz="1400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547427-A303-40F9-B8F3-67857331D365}"/>
              </a:ext>
            </a:extLst>
          </p:cNvPr>
          <p:cNvSpPr/>
          <p:nvPr/>
        </p:nvSpPr>
        <p:spPr>
          <a:xfrm>
            <a:off x="6783923" y="1434187"/>
            <a:ext cx="4431600" cy="1782000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82363" tIns="174543" rIns="174543" bIns="556632" numCol="1" spcCol="1270" anchor="t" anchorCtr="0">
            <a:noAutofit/>
          </a:bodyPr>
          <a:lstStyle/>
          <a:p>
            <a:pPr marL="36000" lvl="1" algn="r" defTabSz="12890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공휴일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주말과 평일 지하철 승하차량은 코로나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확진자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수와는 다르게 일정한 패턴을 평일 데이터는 꾸준한 증가세를 주말 데이터는 꾸준한 하향세를 그리고 있습니다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marL="36000" lvl="1" algn="r" defTabSz="128905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그러므로 데이터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분석시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평일데이터만 이용하는 것이 용이합니다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0CAC5-E512-4BD2-8338-51560E30218E}"/>
              </a:ext>
            </a:extLst>
          </p:cNvPr>
          <p:cNvSpPr/>
          <p:nvPr/>
        </p:nvSpPr>
        <p:spPr>
          <a:xfrm>
            <a:off x="863600" y="1434186"/>
            <a:ext cx="4430175" cy="178200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4543" tIns="174543" rIns="882363" bIns="556632" numCol="1" spcCol="1270" anchor="t" anchorCtr="0">
            <a:noAutofit/>
          </a:bodyPr>
          <a:lstStyle/>
          <a:p>
            <a:pPr algn="just"/>
            <a:r>
              <a:rPr lang="ko-KR" altLang="en-US" sz="1400" dirty="0"/>
              <a:t>공휴일</a:t>
            </a:r>
            <a:r>
              <a:rPr lang="en-US" altLang="ko-KR" sz="1400" dirty="0"/>
              <a:t>,</a:t>
            </a:r>
            <a:r>
              <a:rPr lang="ko-KR" altLang="en-US" sz="1400" dirty="0"/>
              <a:t> 주말과 평일 코로나의 증가는 검체 결과 및 감염 변수에 상관 관계가 없이 불특정 기간에 증가 감소가 일어나므로 패턴을 파악하기 어렵습니다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E8836F8B-C930-4561-8CBA-682E135BCCAC}"/>
              </a:ext>
            </a:extLst>
          </p:cNvPr>
          <p:cNvSpPr/>
          <p:nvPr/>
        </p:nvSpPr>
        <p:spPr>
          <a:xfrm>
            <a:off x="3923031" y="1706425"/>
            <a:ext cx="2068057" cy="2068057"/>
          </a:xfrm>
          <a:custGeom>
            <a:avLst/>
            <a:gdLst>
              <a:gd name="connsiteX0" fmla="*/ 0 w 2068057"/>
              <a:gd name="connsiteY0" fmla="*/ 2068057 h 2068057"/>
              <a:gd name="connsiteX1" fmla="*/ 2068057 w 2068057"/>
              <a:gd name="connsiteY1" fmla="*/ 0 h 2068057"/>
              <a:gd name="connsiteX2" fmla="*/ 2068057 w 2068057"/>
              <a:gd name="connsiteY2" fmla="*/ 2068057 h 2068057"/>
              <a:gd name="connsiteX3" fmla="*/ 0 w 2068057"/>
              <a:gd name="connsiteY3" fmla="*/ 2068057 h 2068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8057" h="2068057">
                <a:moveTo>
                  <a:pt x="0" y="2068057"/>
                </a:moveTo>
                <a:cubicBezTo>
                  <a:pt x="0" y="925901"/>
                  <a:pt x="925901" y="0"/>
                  <a:pt x="2068057" y="0"/>
                </a:cubicBezTo>
                <a:lnTo>
                  <a:pt x="2068057" y="2068057"/>
                </a:lnTo>
                <a:lnTo>
                  <a:pt x="0" y="2068057"/>
                </a:ln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9080" tIns="819080" rIns="213360" bIns="213360" numCol="1" spcCol="1270" anchor="ctr" anchorCtr="0">
            <a:noAutofit/>
          </a:bodyPr>
          <a:lstStyle/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kern="1200" dirty="0">
                <a:solidFill>
                  <a:schemeClr val="bg1"/>
                </a:solidFill>
                <a:latin typeface="+mn-ea"/>
              </a:rPr>
              <a:t>공휴일</a:t>
            </a:r>
            <a:r>
              <a:rPr lang="en-US" altLang="ko-KR" sz="1400" kern="1200" dirty="0">
                <a:solidFill>
                  <a:schemeClr val="bg1"/>
                </a:solidFill>
                <a:latin typeface="+mn-ea"/>
              </a:rPr>
              <a:t>, </a:t>
            </a:r>
          </a:p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kern="1200" dirty="0">
                <a:solidFill>
                  <a:schemeClr val="bg1"/>
                </a:solidFill>
                <a:latin typeface="+mn-ea"/>
              </a:rPr>
              <a:t>주말과 평일 코로나</a:t>
            </a:r>
            <a:endParaRPr lang="en-US" altLang="ko-KR" sz="1400" kern="1200" dirty="0">
              <a:solidFill>
                <a:schemeClr val="bg1"/>
              </a:solidFill>
              <a:latin typeface="+mn-ea"/>
            </a:endParaRPr>
          </a:p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kern="1200" dirty="0" err="1">
                <a:solidFill>
                  <a:schemeClr val="bg1"/>
                </a:solidFill>
                <a:latin typeface="+mn-ea"/>
              </a:rPr>
              <a:t>확진자</a:t>
            </a:r>
            <a:r>
              <a:rPr lang="ko-KR" altLang="en-US" sz="1400" kern="1200" dirty="0">
                <a:solidFill>
                  <a:schemeClr val="bg1"/>
                </a:solidFill>
                <a:latin typeface="+mn-ea"/>
              </a:rPr>
              <a:t> 수</a:t>
            </a: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24813613-1FBF-4392-B868-2CEECE899C06}"/>
              </a:ext>
            </a:extLst>
          </p:cNvPr>
          <p:cNvSpPr/>
          <p:nvPr/>
        </p:nvSpPr>
        <p:spPr>
          <a:xfrm>
            <a:off x="6086611" y="1706425"/>
            <a:ext cx="2068057" cy="2068057"/>
          </a:xfrm>
          <a:custGeom>
            <a:avLst/>
            <a:gdLst>
              <a:gd name="connsiteX0" fmla="*/ 0 w 2068057"/>
              <a:gd name="connsiteY0" fmla="*/ 2068057 h 2068057"/>
              <a:gd name="connsiteX1" fmla="*/ 2068057 w 2068057"/>
              <a:gd name="connsiteY1" fmla="*/ 0 h 2068057"/>
              <a:gd name="connsiteX2" fmla="*/ 2068057 w 2068057"/>
              <a:gd name="connsiteY2" fmla="*/ 2068057 h 2068057"/>
              <a:gd name="connsiteX3" fmla="*/ 0 w 2068057"/>
              <a:gd name="connsiteY3" fmla="*/ 2068057 h 2068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8057" h="2068057">
                <a:moveTo>
                  <a:pt x="0" y="0"/>
                </a:moveTo>
                <a:cubicBezTo>
                  <a:pt x="1142156" y="0"/>
                  <a:pt x="2068057" y="925901"/>
                  <a:pt x="2068057" y="2068057"/>
                </a:cubicBezTo>
                <a:lnTo>
                  <a:pt x="0" y="20680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3360" tIns="819080" rIns="819080" bIns="213360" numCol="1" spcCol="1270" anchor="ctr" anchorCtr="0">
            <a:noAutofit/>
          </a:bodyPr>
          <a:lstStyle/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kern="1200" dirty="0">
                <a:solidFill>
                  <a:schemeClr val="bg1"/>
                </a:solidFill>
                <a:latin typeface="+mn-ea"/>
              </a:rPr>
              <a:t>공휴일</a:t>
            </a:r>
            <a:r>
              <a:rPr lang="en-US" altLang="ko-KR" sz="1400" kern="1200" dirty="0">
                <a:solidFill>
                  <a:schemeClr val="bg1"/>
                </a:solidFill>
                <a:latin typeface="+mn-ea"/>
              </a:rPr>
              <a:t>, </a:t>
            </a:r>
          </a:p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kern="1200" dirty="0">
                <a:solidFill>
                  <a:schemeClr val="bg1"/>
                </a:solidFill>
                <a:latin typeface="+mn-ea"/>
              </a:rPr>
              <a:t>주말과 평일 지하철 </a:t>
            </a:r>
            <a:endParaRPr lang="en-US" altLang="ko-KR" sz="1400" kern="1200" dirty="0">
              <a:solidFill>
                <a:schemeClr val="bg1"/>
              </a:solidFill>
              <a:latin typeface="+mn-ea"/>
            </a:endParaRPr>
          </a:p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kern="1200" dirty="0">
                <a:solidFill>
                  <a:schemeClr val="bg1"/>
                </a:solidFill>
                <a:latin typeface="+mn-ea"/>
              </a:rPr>
              <a:t>승하차량</a:t>
            </a:r>
            <a:endParaRPr lang="en-US" altLang="ko-KR" sz="1400" kern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3F34CB87-047A-41DD-89C9-1D16B42AF129}"/>
              </a:ext>
            </a:extLst>
          </p:cNvPr>
          <p:cNvSpPr/>
          <p:nvPr/>
        </p:nvSpPr>
        <p:spPr>
          <a:xfrm>
            <a:off x="6086611" y="3870005"/>
            <a:ext cx="2068058" cy="2068057"/>
          </a:xfrm>
          <a:custGeom>
            <a:avLst/>
            <a:gdLst>
              <a:gd name="connsiteX0" fmla="*/ 0 w 2068057"/>
              <a:gd name="connsiteY0" fmla="*/ 2068057 h 2068057"/>
              <a:gd name="connsiteX1" fmla="*/ 2068057 w 2068057"/>
              <a:gd name="connsiteY1" fmla="*/ 0 h 2068057"/>
              <a:gd name="connsiteX2" fmla="*/ 2068057 w 2068057"/>
              <a:gd name="connsiteY2" fmla="*/ 2068057 h 2068057"/>
              <a:gd name="connsiteX3" fmla="*/ 0 w 2068057"/>
              <a:gd name="connsiteY3" fmla="*/ 2068057 h 2068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8057" h="2068057">
                <a:moveTo>
                  <a:pt x="2068057" y="0"/>
                </a:moveTo>
                <a:cubicBezTo>
                  <a:pt x="2068057" y="1142156"/>
                  <a:pt x="1142156" y="2068057"/>
                  <a:pt x="0" y="2068057"/>
                </a:cubicBezTo>
                <a:lnTo>
                  <a:pt x="0" y="0"/>
                </a:lnTo>
                <a:lnTo>
                  <a:pt x="2068057" y="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3360" tIns="213360" rIns="819081" bIns="819080" numCol="1" spcCol="1270" anchor="ctr" anchorCtr="0">
            <a:noAutofit/>
          </a:bodyPr>
          <a:lstStyle/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kern="1200" dirty="0">
                <a:solidFill>
                  <a:schemeClr val="bg1"/>
                </a:solidFill>
                <a:latin typeface="+mn-ea"/>
              </a:rPr>
              <a:t>사회적 </a:t>
            </a:r>
            <a:endParaRPr lang="en-US" altLang="ko-KR" sz="1400" kern="1200" dirty="0">
              <a:solidFill>
                <a:schemeClr val="bg1"/>
              </a:solidFill>
              <a:latin typeface="+mn-ea"/>
            </a:endParaRPr>
          </a:p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kern="1200" dirty="0">
                <a:solidFill>
                  <a:schemeClr val="bg1"/>
                </a:solidFill>
                <a:latin typeface="+mn-ea"/>
              </a:rPr>
              <a:t>거리두기 </a:t>
            </a:r>
            <a:endParaRPr lang="en-US" altLang="ko-KR" sz="1400" kern="1200" dirty="0">
              <a:solidFill>
                <a:schemeClr val="bg1"/>
              </a:solidFill>
              <a:latin typeface="+mn-ea"/>
            </a:endParaRPr>
          </a:p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kern="1200" dirty="0">
                <a:solidFill>
                  <a:schemeClr val="bg1"/>
                </a:solidFill>
                <a:latin typeface="+mn-ea"/>
              </a:rPr>
              <a:t>단계</a:t>
            </a: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9216DCAA-371A-43F3-9377-FB8BA2F239AC}"/>
              </a:ext>
            </a:extLst>
          </p:cNvPr>
          <p:cNvSpPr/>
          <p:nvPr/>
        </p:nvSpPr>
        <p:spPr>
          <a:xfrm>
            <a:off x="3923030" y="3870005"/>
            <a:ext cx="2068058" cy="2068057"/>
          </a:xfrm>
          <a:custGeom>
            <a:avLst/>
            <a:gdLst>
              <a:gd name="connsiteX0" fmla="*/ 0 w 2068057"/>
              <a:gd name="connsiteY0" fmla="*/ 2068057 h 2068057"/>
              <a:gd name="connsiteX1" fmla="*/ 2068057 w 2068057"/>
              <a:gd name="connsiteY1" fmla="*/ 0 h 2068057"/>
              <a:gd name="connsiteX2" fmla="*/ 2068057 w 2068057"/>
              <a:gd name="connsiteY2" fmla="*/ 2068057 h 2068057"/>
              <a:gd name="connsiteX3" fmla="*/ 0 w 2068057"/>
              <a:gd name="connsiteY3" fmla="*/ 2068057 h 2068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8057" h="2068057">
                <a:moveTo>
                  <a:pt x="2068057" y="2068057"/>
                </a:moveTo>
                <a:cubicBezTo>
                  <a:pt x="925901" y="2068057"/>
                  <a:pt x="0" y="1142156"/>
                  <a:pt x="0" y="0"/>
                </a:cubicBezTo>
                <a:lnTo>
                  <a:pt x="2068057" y="0"/>
                </a:lnTo>
                <a:lnTo>
                  <a:pt x="2068057" y="2068057"/>
                </a:lnTo>
                <a:close/>
              </a:path>
            </a:pathLst>
          </a:custGeom>
          <a:solidFill>
            <a:schemeClr val="accent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19081" tIns="213360" rIns="213360" bIns="819080" numCol="1" spcCol="1270" anchor="ctr" anchorCtr="0">
            <a:noAutofit/>
          </a:bodyPr>
          <a:lstStyle/>
          <a:p>
            <a:pPr marL="0" lvl="0" indent="0" algn="ctr" defTabSz="13335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400" kern="1200" dirty="0">
                <a:solidFill>
                  <a:schemeClr val="bg1"/>
                </a:solidFill>
                <a:latin typeface="+mn-ea"/>
              </a:rPr>
              <a:t>전국 코로나 </a:t>
            </a:r>
            <a:r>
              <a:rPr lang="ko-KR" altLang="en-US" sz="1400" kern="1200" dirty="0" err="1">
                <a:solidFill>
                  <a:schemeClr val="bg1"/>
                </a:solidFill>
                <a:latin typeface="+mn-ea"/>
              </a:rPr>
              <a:t>확진자</a:t>
            </a:r>
            <a:r>
              <a:rPr lang="ko-KR" altLang="en-US" sz="1400" kern="1200" dirty="0">
                <a:solidFill>
                  <a:schemeClr val="bg1"/>
                </a:solidFill>
                <a:latin typeface="+mn-ea"/>
              </a:rPr>
              <a:t> 수 </a:t>
            </a:r>
            <a:r>
              <a:rPr lang="en-US" altLang="ko-KR" sz="1400" kern="1200" dirty="0">
                <a:solidFill>
                  <a:schemeClr val="bg1"/>
                </a:solidFill>
                <a:latin typeface="+mn-ea"/>
              </a:rPr>
              <a:t>vs. </a:t>
            </a:r>
            <a:r>
              <a:rPr lang="ko-KR" altLang="en-US" sz="1400" kern="1200" dirty="0">
                <a:solidFill>
                  <a:schemeClr val="bg1"/>
                </a:solidFill>
                <a:latin typeface="+mn-ea"/>
              </a:rPr>
              <a:t>서울</a:t>
            </a:r>
            <a:r>
              <a:rPr lang="en-US" altLang="ko-KR" sz="1400" kern="12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kern="1200" dirty="0">
                <a:solidFill>
                  <a:schemeClr val="bg1"/>
                </a:solidFill>
                <a:latin typeface="+mn-ea"/>
              </a:rPr>
              <a:t>코로나 </a:t>
            </a:r>
            <a:r>
              <a:rPr lang="ko-KR" altLang="en-US" sz="1400" kern="1200" dirty="0" err="1">
                <a:solidFill>
                  <a:schemeClr val="bg1"/>
                </a:solidFill>
                <a:latin typeface="+mn-ea"/>
              </a:rPr>
              <a:t>확진자</a:t>
            </a:r>
            <a:r>
              <a:rPr lang="ko-KR" altLang="en-US" sz="1400" kern="1200" dirty="0">
                <a:solidFill>
                  <a:schemeClr val="bg1"/>
                </a:solidFill>
                <a:latin typeface="+mn-ea"/>
              </a:rPr>
              <a:t> 수</a:t>
            </a:r>
          </a:p>
        </p:txBody>
      </p:sp>
    </p:spTree>
    <p:extLst>
      <p:ext uri="{BB962C8B-B14F-4D97-AF65-F5344CB8AC3E}">
        <p14:creationId xmlns:p14="http://schemas.microsoft.com/office/powerpoint/2010/main" val="247310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46217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3-1 </a:t>
            </a:r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분석을 통한 인사이트 도출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3E5F877-C3CC-4F2C-8125-8DA812B49B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1425" y="1555213"/>
            <a:ext cx="3603171" cy="27023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06FF978-385D-4A9A-9FF2-2D2858702B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7"/>
          <a:stretch/>
        </p:blipFill>
        <p:spPr>
          <a:xfrm>
            <a:off x="4294414" y="1555213"/>
            <a:ext cx="3603171" cy="27023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6C9B274-2494-4DCF-97CB-30F46051228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67403" y="1555213"/>
            <a:ext cx="3603171" cy="27023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EEB23D-55F4-48DF-BA61-CA1FAB91D438}"/>
              </a:ext>
            </a:extLst>
          </p:cNvPr>
          <p:cNvSpPr txBox="1"/>
          <p:nvPr/>
        </p:nvSpPr>
        <p:spPr>
          <a:xfrm>
            <a:off x="768071" y="5141437"/>
            <a:ext cx="32613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거리두기 단계와 지하철 승하차량의 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관계는 거리두기 단계가 변하는 시점에서의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4-5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일정도 영향도를 보여줍니다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하지만 단계는 변화했지만 실질적인 정책변화가 크지 않은 경우는 변화도가 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미비하였습니다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A13250-73BA-444D-A3BD-5697E5B8193C}"/>
              </a:ext>
            </a:extLst>
          </p:cNvPr>
          <p:cNvSpPr txBox="1"/>
          <p:nvPr/>
        </p:nvSpPr>
        <p:spPr>
          <a:xfrm>
            <a:off x="774750" y="4525981"/>
            <a:ext cx="3248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거리두기 단계와 지하철 승하차량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B8E127-1E0F-4F31-B2AF-AE472BE66476}"/>
              </a:ext>
            </a:extLst>
          </p:cNvPr>
          <p:cNvSpPr txBox="1"/>
          <p:nvPr/>
        </p:nvSpPr>
        <p:spPr>
          <a:xfrm>
            <a:off x="4445991" y="5141437"/>
            <a:ext cx="32613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코로나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확진자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수와 지하철 승하차량 간의 관계는 전국 코로나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확진자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수가 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폭발적으로 늘어나는 이슈가 있을 때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대구 신천지 감염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이태원 클럽 감염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지하철 승하차량의 감소폭이 일어나는 것을 알 수 있습니다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2F6562-142A-482D-AE66-12FECFDE6A78}"/>
              </a:ext>
            </a:extLst>
          </p:cNvPr>
          <p:cNvSpPr txBox="1"/>
          <p:nvPr/>
        </p:nvSpPr>
        <p:spPr>
          <a:xfrm>
            <a:off x="4330046" y="4525981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코로나 </a:t>
            </a:r>
            <a:r>
              <a:rPr lang="ko-KR" altLang="en-US" b="1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확진자</a:t>
            </a:r>
            <a:r>
              <a:rPr lang="ko-KR" altLang="en-US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수와 지하철 승하차량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6A9C61-10D7-4A5A-BE77-F81A3CA16FBE}"/>
              </a:ext>
            </a:extLst>
          </p:cNvPr>
          <p:cNvSpPr txBox="1"/>
          <p:nvPr/>
        </p:nvSpPr>
        <p:spPr>
          <a:xfrm>
            <a:off x="8123911" y="5141437"/>
            <a:ext cx="32613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코로나 시작단계 기간으로 도출했던 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지하철 승하차량의 변화는 하향세를 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보였지만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2020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년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월 이후 증가세를 보이는 것은 코로나 장기화로 인한 국민들의 인식변화에서 기인한 것으로 보여집니다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195520-B86E-4B79-813A-803C1D8A39CE}"/>
              </a:ext>
            </a:extLst>
          </p:cNvPr>
          <p:cNvSpPr txBox="1"/>
          <p:nvPr/>
        </p:nvSpPr>
        <p:spPr>
          <a:xfrm>
            <a:off x="8219559" y="4525981"/>
            <a:ext cx="3070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코로나 장기화로 인한 인식 변화</a:t>
            </a:r>
          </a:p>
        </p:txBody>
      </p:sp>
    </p:spTree>
    <p:extLst>
      <p:ext uri="{BB962C8B-B14F-4D97-AF65-F5344CB8AC3E}">
        <p14:creationId xmlns:p14="http://schemas.microsoft.com/office/powerpoint/2010/main" val="271293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46794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3-2 </a:t>
            </a:r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향후 개선 사항 및 기대효과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3,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6F45347-8562-4350-9A36-95FA49F1CBB7}"/>
              </a:ext>
            </a:extLst>
          </p:cNvPr>
          <p:cNvSpPr/>
          <p:nvPr/>
        </p:nvSpPr>
        <p:spPr>
          <a:xfrm>
            <a:off x="4665337" y="1839410"/>
            <a:ext cx="2930085" cy="293008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B6C412D-459E-4C34-942D-5BE377EDB1C8}"/>
              </a:ext>
            </a:extLst>
          </p:cNvPr>
          <p:cNvSpPr/>
          <p:nvPr/>
        </p:nvSpPr>
        <p:spPr>
          <a:xfrm>
            <a:off x="8363438" y="1839410"/>
            <a:ext cx="2930085" cy="293008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D97D855-3ACA-472A-BD8F-A2E75380E7CF}"/>
              </a:ext>
            </a:extLst>
          </p:cNvPr>
          <p:cNvSpPr/>
          <p:nvPr/>
        </p:nvSpPr>
        <p:spPr>
          <a:xfrm>
            <a:off x="967236" y="1839410"/>
            <a:ext cx="2930085" cy="293008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46EE8A-32B2-4821-B8A6-56B51750A18D}"/>
              </a:ext>
            </a:extLst>
          </p:cNvPr>
          <p:cNvSpPr txBox="1"/>
          <p:nvPr/>
        </p:nvSpPr>
        <p:spPr>
          <a:xfrm>
            <a:off x="752975" y="5651975"/>
            <a:ext cx="3358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거리두기 단계 데이터의 </a:t>
            </a:r>
            <a:endParaRPr lang="en-US" altLang="ko-KR" sz="24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모호함 해결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2D2C3CA-65B1-4DF4-9E43-CB4FA738C603}"/>
              </a:ext>
            </a:extLst>
          </p:cNvPr>
          <p:cNvCxnSpPr/>
          <p:nvPr/>
        </p:nvCxnSpPr>
        <p:spPr>
          <a:xfrm>
            <a:off x="2152878" y="5423451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54C1AE6-CFB2-493D-BF09-A7E1D4B98F63}"/>
              </a:ext>
            </a:extLst>
          </p:cNvPr>
          <p:cNvSpPr txBox="1"/>
          <p:nvPr/>
        </p:nvSpPr>
        <p:spPr>
          <a:xfrm>
            <a:off x="4778111" y="5661910"/>
            <a:ext cx="2817311" cy="830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실시간 데이터를 </a:t>
            </a:r>
            <a:endParaRPr lang="en-US" altLang="ko-KR" sz="24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통한 분석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0FC95798-C9C2-4D0D-96A2-10984F2BA51E}"/>
              </a:ext>
            </a:extLst>
          </p:cNvPr>
          <p:cNvCxnSpPr/>
          <p:nvPr/>
        </p:nvCxnSpPr>
        <p:spPr>
          <a:xfrm>
            <a:off x="5850978" y="5423451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EBAD810-B3DD-43AE-9D2A-4EE518FFCDC4}"/>
              </a:ext>
            </a:extLst>
          </p:cNvPr>
          <p:cNvSpPr txBox="1"/>
          <p:nvPr/>
        </p:nvSpPr>
        <p:spPr>
          <a:xfrm>
            <a:off x="7786099" y="5651975"/>
            <a:ext cx="4084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공휴일</a:t>
            </a:r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주말데이터의 연관성 도출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A99D6B1A-93A6-4E3D-8FE8-43C8E4DA1AF8}"/>
              </a:ext>
            </a:extLst>
          </p:cNvPr>
          <p:cNvCxnSpPr/>
          <p:nvPr/>
        </p:nvCxnSpPr>
        <p:spPr>
          <a:xfrm>
            <a:off x="9549078" y="5423451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7" descr="기침 단색으로 채워진">
            <a:extLst>
              <a:ext uri="{FF2B5EF4-FFF2-40B4-BE49-F238E27FC236}">
                <a16:creationId xmlns:a16="http://schemas.microsoft.com/office/drawing/2014/main" id="{2F4BEF90-6067-4404-AD50-3754B133C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26586" y="2386605"/>
            <a:ext cx="1738827" cy="1738827"/>
          </a:xfrm>
          <a:prstGeom prst="rect">
            <a:avLst/>
          </a:prstGeom>
        </p:spPr>
      </p:pic>
      <p:pic>
        <p:nvPicPr>
          <p:cNvPr id="10" name="그래픽 9" descr="마스크 쓴 얼굴 단색으로 채워진">
            <a:extLst>
              <a:ext uri="{FF2B5EF4-FFF2-40B4-BE49-F238E27FC236}">
                <a16:creationId xmlns:a16="http://schemas.microsoft.com/office/drawing/2014/main" id="{47170829-D64F-46D0-A439-B111C63FE1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3550" y="2421645"/>
            <a:ext cx="1703787" cy="1703787"/>
          </a:xfrm>
          <a:prstGeom prst="rect">
            <a:avLst/>
          </a:prstGeom>
        </p:spPr>
      </p:pic>
      <p:pic>
        <p:nvPicPr>
          <p:cNvPr id="12" name="그래픽 11" descr="세균 단색으로 채워진">
            <a:extLst>
              <a:ext uri="{FF2B5EF4-FFF2-40B4-BE49-F238E27FC236}">
                <a16:creationId xmlns:a16="http://schemas.microsoft.com/office/drawing/2014/main" id="{A065A5E7-69FD-4DC1-BCA8-12427F4DB3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12059" y="2469041"/>
            <a:ext cx="1656391" cy="1656391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9513E6CD-FE15-4510-88D6-D61236D3A66F}"/>
              </a:ext>
            </a:extLst>
          </p:cNvPr>
          <p:cNvGrpSpPr/>
          <p:nvPr/>
        </p:nvGrpSpPr>
        <p:grpSpPr>
          <a:xfrm>
            <a:off x="292100" y="1063144"/>
            <a:ext cx="2611390" cy="711992"/>
            <a:chOff x="389355" y="547877"/>
            <a:chExt cx="2611390" cy="82372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98FFEA6-3C16-4E01-8A17-E133BEF2BEFC}"/>
                </a:ext>
              </a:extLst>
            </p:cNvPr>
            <p:cNvSpPr/>
            <p:nvPr/>
          </p:nvSpPr>
          <p:spPr>
            <a:xfrm>
              <a:off x="389355" y="547877"/>
              <a:ext cx="2611390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523E6E1-4EBE-4DB4-BC3B-5387A09457C7}"/>
                </a:ext>
              </a:extLst>
            </p:cNvPr>
            <p:cNvSpPr txBox="1"/>
            <p:nvPr/>
          </p:nvSpPr>
          <p:spPr>
            <a:xfrm>
              <a:off x="488963" y="672173"/>
              <a:ext cx="2433439" cy="516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데이터 분석 분야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926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E160A94-3A39-4F50-A8E1-3E8806C272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C7073DC-510D-44DC-BC97-25016458E383}"/>
              </a:ext>
            </a:extLst>
          </p:cNvPr>
          <p:cNvGrpSpPr/>
          <p:nvPr/>
        </p:nvGrpSpPr>
        <p:grpSpPr>
          <a:xfrm>
            <a:off x="457200" y="4019106"/>
            <a:ext cx="4529470" cy="2125877"/>
            <a:chOff x="457200" y="552892"/>
            <a:chExt cx="4529470" cy="212587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8A459C7-1D17-40EE-8539-6D13B45C2E8E}"/>
                </a:ext>
              </a:extLst>
            </p:cNvPr>
            <p:cNvSpPr/>
            <p:nvPr/>
          </p:nvSpPr>
          <p:spPr>
            <a:xfrm>
              <a:off x="609600" y="705292"/>
              <a:ext cx="4377070" cy="1973477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AF20A59-5115-4B76-8B6A-AE950950CF4D}"/>
                </a:ext>
              </a:extLst>
            </p:cNvPr>
            <p:cNvSpPr/>
            <p:nvPr/>
          </p:nvSpPr>
          <p:spPr>
            <a:xfrm>
              <a:off x="457200" y="552892"/>
              <a:ext cx="4377070" cy="1973477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C6519F-E10C-401C-8F24-0027BB95826A}"/>
                </a:ext>
              </a:extLst>
            </p:cNvPr>
            <p:cNvSpPr txBox="1"/>
            <p:nvPr/>
          </p:nvSpPr>
          <p:spPr>
            <a:xfrm>
              <a:off x="776177" y="868325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Part 1, 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9F56C3-1545-47F9-A232-FDD2F47C28AC}"/>
                </a:ext>
              </a:extLst>
            </p:cNvPr>
            <p:cNvSpPr txBox="1"/>
            <p:nvPr/>
          </p:nvSpPr>
          <p:spPr>
            <a:xfrm>
              <a:off x="776177" y="1473735"/>
              <a:ext cx="28007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>
                  <a:solidFill>
                    <a:schemeClr val="bg1"/>
                  </a:solidFill>
                </a:rPr>
                <a:t>프로젝트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627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08528" y="84632"/>
            <a:ext cx="4521662" cy="542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000" b="0" spc="-300">
                <a:solidFill>
                  <a:schemeClr val="tx1">
                    <a:lumMod val="75000"/>
                    <a:lumOff val="25000"/>
                  </a:schemeClr>
                </a:solidFill>
              </a:rPr>
              <a:t>3-2 </a:t>
            </a:r>
            <a:r>
              <a:rPr lang="ko-KR" altLang="en-US" sz="3000" b="0" spc="-300">
                <a:solidFill>
                  <a:schemeClr val="tx1">
                    <a:lumMod val="75000"/>
                    <a:lumOff val="25000"/>
                  </a:schemeClr>
                </a:solidFill>
              </a:rPr>
              <a:t>향후 개선 사항 및 기대효과</a:t>
            </a:r>
            <a:endParaRPr lang="ko-KR" altLang="en-US" sz="3000" b="0" spc="-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2100" y="84722"/>
            <a:ext cx="589915" cy="2657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>
                <a:latin typeface="Times New Roman"/>
                <a:cs typeface="Times New Roman"/>
              </a:rPr>
              <a:t>Part 3,</a:t>
            </a:r>
            <a:endParaRPr lang="ko-KR" altLang="en-US" sz="1200">
              <a:latin typeface="Times New Roman"/>
              <a:cs typeface="Times New Roman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5728680" y="3504567"/>
            <a:ext cx="2738208" cy="2738208"/>
          </a:xfrm>
          <a:prstGeom prst="ellipse">
            <a:avLst/>
          </a:prstGeom>
          <a:solidFill>
            <a:schemeClr val="accent2">
              <a:lumMod val="9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647238" y="3504567"/>
            <a:ext cx="2738208" cy="2738208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032885" y="4826593"/>
            <a:ext cx="1363980" cy="44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b="0" spc="-150">
                <a:solidFill>
                  <a:schemeClr val="bg1"/>
                </a:solidFill>
                <a:latin typeface="+mj-ea"/>
                <a:ea typeface="+mj-ea"/>
              </a:rPr>
              <a:t>인식 개선</a:t>
            </a:r>
            <a:endParaRPr lang="ko-KR" altLang="en-US" sz="2400" b="0" spc="-15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95134" y="4826593"/>
            <a:ext cx="1287780" cy="4483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b="0" spc="-150">
                <a:solidFill>
                  <a:schemeClr val="bg1"/>
                </a:solidFill>
                <a:latin typeface="+mj-ea"/>
                <a:ea typeface="+mj-ea"/>
              </a:rPr>
              <a:t>기대효과</a:t>
            </a:r>
            <a:endParaRPr lang="ko-KR" altLang="en-US" sz="2400" b="0" spc="-15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18810" y="2824008"/>
            <a:ext cx="744855" cy="4506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b="0" spc="-150">
                <a:solidFill>
                  <a:schemeClr val="bg1"/>
                </a:solidFill>
                <a:latin typeface="+mj-ea"/>
                <a:ea typeface="+mj-ea"/>
              </a:rPr>
              <a:t>정책</a:t>
            </a:r>
            <a:endParaRPr lang="ko-KR" altLang="en-US" sz="2400" b="0" spc="-15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21" name="그룹 20"/>
          <p:cNvGrpSpPr/>
          <p:nvPr/>
        </p:nvGrpSpPr>
        <p:grpSpPr>
          <a:xfrm rot="0">
            <a:off x="535824" y="4269527"/>
            <a:ext cx="2824812" cy="2223382"/>
            <a:chOff x="702314" y="2005439"/>
            <a:chExt cx="2824812" cy="2223382"/>
          </a:xfrm>
        </p:grpSpPr>
        <p:sp>
          <p:nvSpPr>
            <p:cNvPr id="22" name="TextBox 21"/>
            <p:cNvSpPr txBox="1"/>
            <p:nvPr/>
          </p:nvSpPr>
          <p:spPr>
            <a:xfrm>
              <a:off x="702314" y="2005439"/>
              <a:ext cx="2775066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b="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위드 코로나로 변화하는 인식</a:t>
              </a:r>
              <a:endParaRPr lang="ko-KR" altLang="en-US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789221" y="2462391"/>
              <a:ext cx="2613198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789221" y="2628383"/>
              <a:ext cx="2613198" cy="15826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defRPr/>
              </a:pPr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위드 코로나로 변화하는 인식으로 국민들이 코로나 확진자 수와 거리두기에 관한 인식과 공포감이 점점 무뎌지고 있기 때문에 코로나 감염병과 함께 생활한다는 인식을 떨쳐야 할 것입니다</a:t>
              </a: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</a:t>
              </a:r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 rot="0">
            <a:off x="8651811" y="4269527"/>
            <a:ext cx="2824812" cy="2222127"/>
            <a:chOff x="683414" y="2006694"/>
            <a:chExt cx="2824812" cy="2222127"/>
          </a:xfrm>
        </p:grpSpPr>
        <p:sp>
          <p:nvSpPr>
            <p:cNvPr id="30" name="TextBox 29"/>
            <p:cNvSpPr txBox="1"/>
            <p:nvPr/>
          </p:nvSpPr>
          <p:spPr>
            <a:xfrm>
              <a:off x="683414" y="2006694"/>
              <a:ext cx="2774378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b="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데이터 분석을 통한 기대효과</a:t>
              </a:r>
              <a:endParaRPr lang="ko-KR" altLang="en-US" b="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cxnSp>
          <p:nvCxnSpPr>
            <p:cNvPr id="31" name="직선 연결선 30"/>
            <p:cNvCxnSpPr/>
            <p:nvPr/>
          </p:nvCxnSpPr>
          <p:spPr>
            <a:xfrm>
              <a:off x="789221" y="2462391"/>
              <a:ext cx="2613198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789221" y="2628383"/>
              <a:ext cx="2613198" cy="15838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defRPr/>
              </a:pPr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데이터 분석을 통해 단계변화 시행 전후 </a:t>
              </a: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3-4</a:t>
              </a:r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일간 영향도를 보이는 것을 파악하였음으로 꾸준한 효과를 보일 수 있는 효과적 정책의 등장을 기대해볼 수 있는  가능성을 엿볼 수 있었습니다</a:t>
              </a: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</a:t>
              </a:r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 rot="0">
            <a:off x="292100" y="1226540"/>
            <a:ext cx="2611390" cy="711992"/>
            <a:chOff x="389355" y="547877"/>
            <a:chExt cx="2611390" cy="823724"/>
          </a:xfrm>
        </p:grpSpPr>
        <p:sp>
          <p:nvSpPr>
            <p:cNvPr id="37" name="직사각형 36"/>
            <p:cNvSpPr/>
            <p:nvPr/>
          </p:nvSpPr>
          <p:spPr>
            <a:xfrm>
              <a:off x="389355" y="547877"/>
              <a:ext cx="2611390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88963" y="672172"/>
              <a:ext cx="2433439" cy="5041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300" b="0" spc="-15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사회적 분야</a:t>
              </a:r>
              <a:endParaRPr lang="ko-KR" altLang="en-US" sz="2300" b="0" spc="-15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682D53-7663-475E-BF82-AAE377E3A1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93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AF822EE-C9F2-4843-9CFA-44084ABB42B3}"/>
              </a:ext>
            </a:extLst>
          </p:cNvPr>
          <p:cNvGrpSpPr/>
          <p:nvPr/>
        </p:nvGrpSpPr>
        <p:grpSpPr>
          <a:xfrm>
            <a:off x="6794204" y="4051004"/>
            <a:ext cx="4529470" cy="2125877"/>
            <a:chOff x="457200" y="552892"/>
            <a:chExt cx="4529470" cy="212587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CB2C05D-68F7-4915-97E9-60BD3D0155D8}"/>
                </a:ext>
              </a:extLst>
            </p:cNvPr>
            <p:cNvSpPr/>
            <p:nvPr/>
          </p:nvSpPr>
          <p:spPr>
            <a:xfrm>
              <a:off x="609600" y="705292"/>
              <a:ext cx="4377070" cy="1973477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F35C3CF-DD27-4C3E-B614-725CF6CEBB93}"/>
                </a:ext>
              </a:extLst>
            </p:cNvPr>
            <p:cNvSpPr/>
            <p:nvPr/>
          </p:nvSpPr>
          <p:spPr>
            <a:xfrm>
              <a:off x="457200" y="552892"/>
              <a:ext cx="4377070" cy="1973477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B3512F-DA34-494E-B003-55136E99F0ED}"/>
                </a:ext>
              </a:extLst>
            </p:cNvPr>
            <p:cNvSpPr txBox="1"/>
            <p:nvPr/>
          </p:nvSpPr>
          <p:spPr>
            <a:xfrm>
              <a:off x="776177" y="868325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Part 4, 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DF0372D-EC21-4AAD-B43C-766311F2E6E1}"/>
                </a:ext>
              </a:extLst>
            </p:cNvPr>
            <p:cNvSpPr txBox="1"/>
            <p:nvPr/>
          </p:nvSpPr>
          <p:spPr>
            <a:xfrm>
              <a:off x="776177" y="1473735"/>
              <a:ext cx="38010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>
                  <a:solidFill>
                    <a:schemeClr val="bg1"/>
                  </a:solidFill>
                </a:rPr>
                <a:t>개발후기 및 느낀 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319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792B9E-3CE3-4E26-A2F8-C6D1DEA6564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17" y="0"/>
            <a:ext cx="10284965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6989660-1516-4AF6-9EA2-F5DDE893CD73}"/>
              </a:ext>
            </a:extLst>
          </p:cNvPr>
          <p:cNvSpPr/>
          <p:nvPr/>
        </p:nvSpPr>
        <p:spPr>
          <a:xfrm>
            <a:off x="478465" y="5465135"/>
            <a:ext cx="11713535" cy="9994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085F54-A7E4-4728-9E49-BD2BC2C34567}"/>
              </a:ext>
            </a:extLst>
          </p:cNvPr>
          <p:cNvSpPr txBox="1"/>
          <p:nvPr/>
        </p:nvSpPr>
        <p:spPr>
          <a:xfrm>
            <a:off x="4772561" y="5734032"/>
            <a:ext cx="280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변수 통제의 중요성</a:t>
            </a:r>
          </a:p>
        </p:txBody>
      </p:sp>
    </p:spTree>
    <p:extLst>
      <p:ext uri="{BB962C8B-B14F-4D97-AF65-F5344CB8AC3E}">
        <p14:creationId xmlns:p14="http://schemas.microsoft.com/office/powerpoint/2010/main" val="73818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6CAC438-6659-4C5A-8CC9-09B5AB243C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6083"/>
          <a:stretch/>
        </p:blipFill>
        <p:spPr>
          <a:xfrm>
            <a:off x="0" y="209"/>
            <a:ext cx="12192000" cy="685758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BAE884F-1F02-4051-AD3D-8E5C3DEE3CAF}"/>
              </a:ext>
            </a:extLst>
          </p:cNvPr>
          <p:cNvSpPr/>
          <p:nvPr/>
        </p:nvSpPr>
        <p:spPr>
          <a:xfrm>
            <a:off x="478465" y="5465135"/>
            <a:ext cx="11713535" cy="9994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2AF5CF-B2FC-42D8-9755-E60071C04ACC}"/>
              </a:ext>
            </a:extLst>
          </p:cNvPr>
          <p:cNvSpPr txBox="1"/>
          <p:nvPr/>
        </p:nvSpPr>
        <p:spPr>
          <a:xfrm>
            <a:off x="4772561" y="5734032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기준의 모호함</a:t>
            </a:r>
          </a:p>
        </p:txBody>
      </p:sp>
    </p:spTree>
    <p:extLst>
      <p:ext uri="{BB962C8B-B14F-4D97-AF65-F5344CB8AC3E}">
        <p14:creationId xmlns:p14="http://schemas.microsoft.com/office/powerpoint/2010/main" val="299720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F59A8FF-1A34-42FC-BE25-9D7E4726EF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878D3B16-6EDE-484D-A9B9-4F0FF1AE08E4}"/>
              </a:ext>
            </a:extLst>
          </p:cNvPr>
          <p:cNvGrpSpPr/>
          <p:nvPr/>
        </p:nvGrpSpPr>
        <p:grpSpPr>
          <a:xfrm>
            <a:off x="5759063" y="866554"/>
            <a:ext cx="6432938" cy="5124891"/>
            <a:chOff x="5759063" y="1350334"/>
            <a:chExt cx="6432938" cy="512489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DC68A93-EF02-4CC3-92B7-D57429297210}"/>
                </a:ext>
              </a:extLst>
            </p:cNvPr>
            <p:cNvSpPr/>
            <p:nvPr/>
          </p:nvSpPr>
          <p:spPr>
            <a:xfrm>
              <a:off x="5759063" y="1350334"/>
              <a:ext cx="6432938" cy="51248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6EE53F5-29C8-4450-BD64-F7F9EEE1D100}"/>
                </a:ext>
              </a:extLst>
            </p:cNvPr>
            <p:cNvSpPr txBox="1"/>
            <p:nvPr/>
          </p:nvSpPr>
          <p:spPr>
            <a:xfrm>
              <a:off x="6253873" y="2968312"/>
              <a:ext cx="5270520" cy="339189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dirty="0">
                  <a:latin typeface="+mn-ea"/>
                </a:rPr>
                <a:t>첫 데이터 분석  프로젝트인 만큼 데이터분석에 있어서 미리 변수를 파악하여 통제하였지만 추가적으로 통제해야 할 변수 요인이 실시간으로 튀어나와 당황스러움의 연속이었습니다</a:t>
              </a:r>
              <a:r>
                <a:rPr lang="en-US" altLang="ko-KR" dirty="0">
                  <a:latin typeface="+mn-ea"/>
                </a:rPr>
                <a:t>. </a:t>
              </a:r>
              <a:r>
                <a:rPr lang="ko-KR" altLang="en-US" dirty="0">
                  <a:latin typeface="+mn-ea"/>
                </a:rPr>
                <a:t>또한 정해진 단위 기간이 없이 불특정 기간을 비교할 때</a:t>
              </a:r>
              <a:r>
                <a:rPr lang="en-US" altLang="ko-KR" dirty="0">
                  <a:latin typeface="+mn-ea"/>
                </a:rPr>
                <a:t>, </a:t>
              </a:r>
              <a:r>
                <a:rPr lang="ko-KR" altLang="en-US" dirty="0">
                  <a:latin typeface="+mn-ea"/>
                </a:rPr>
                <a:t>합계</a:t>
              </a:r>
              <a:r>
                <a:rPr lang="en-US" altLang="ko-KR" dirty="0">
                  <a:latin typeface="+mn-ea"/>
                </a:rPr>
                <a:t>, </a:t>
              </a:r>
              <a:r>
                <a:rPr lang="ko-KR" altLang="en-US" dirty="0">
                  <a:latin typeface="+mn-ea"/>
                </a:rPr>
                <a:t>평균</a:t>
              </a:r>
              <a:r>
                <a:rPr lang="en-US" altLang="ko-KR" dirty="0">
                  <a:latin typeface="+mn-ea"/>
                </a:rPr>
                <a:t>, </a:t>
              </a:r>
              <a:r>
                <a:rPr lang="ko-KR" altLang="en-US" dirty="0">
                  <a:latin typeface="+mn-ea"/>
                </a:rPr>
                <a:t>최대값 등과 같은 부분을 정하는 것 또한 어떤 것이 맞는지 기준을 함께 상의하여 도출하는 것이 답이 정해져 있지 않기 때문에 어려웠던 것 같았습니다</a:t>
              </a:r>
              <a:r>
                <a:rPr lang="en-US" altLang="ko-KR" dirty="0">
                  <a:latin typeface="+mn-ea"/>
                </a:rPr>
                <a:t>. </a:t>
              </a:r>
              <a:r>
                <a:rPr lang="ko-KR" altLang="en-US" dirty="0">
                  <a:latin typeface="+mn-ea"/>
                </a:rPr>
                <a:t>하지만 데이터 분석의 첫 걸음마를 할 수 있어 좋은 기회였습니다</a:t>
              </a:r>
              <a:r>
                <a:rPr lang="en-US" altLang="ko-KR" dirty="0">
                  <a:latin typeface="+mn-ea"/>
                </a:rPr>
                <a:t>.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642ECB-E9FE-46E9-8B0E-10122A1698C3}"/>
                </a:ext>
              </a:extLst>
            </p:cNvPr>
            <p:cNvSpPr txBox="1"/>
            <p:nvPr/>
          </p:nvSpPr>
          <p:spPr>
            <a:xfrm>
              <a:off x="6253873" y="2268516"/>
              <a:ext cx="35477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4 </a:t>
              </a:r>
              <a:r>
                <a:rPr lang="ko-KR" altLang="en-US" sz="32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개발후기 및 느낀 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3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32C06D6-3607-4D1B-A7A6-07C405E39F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F381F66-4056-46F9-BB98-82F5CBFB56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991A0F-F0ED-4AA5-90F1-0EDE10CFCD3C}"/>
              </a:ext>
            </a:extLst>
          </p:cNvPr>
          <p:cNvSpPr txBox="1"/>
          <p:nvPr/>
        </p:nvSpPr>
        <p:spPr>
          <a:xfrm>
            <a:off x="5576466" y="3136612"/>
            <a:ext cx="1039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bg1"/>
                </a:solidFill>
              </a:rPr>
              <a:t>Q&amp;A</a:t>
            </a:r>
            <a:endParaRPr lang="ko-KR" altLang="en-US" sz="3200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95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376C7-39E2-477D-BDDE-263EF71C3DA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044" y="0"/>
            <a:ext cx="6773956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6605BD0-1A11-4CE4-A2DC-B99A5306F2EB}"/>
              </a:ext>
            </a:extLst>
          </p:cNvPr>
          <p:cNvSpPr/>
          <p:nvPr/>
        </p:nvSpPr>
        <p:spPr>
          <a:xfrm>
            <a:off x="0" y="866554"/>
            <a:ext cx="6096000" cy="51248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0FB9F2-EAF7-4C43-98FA-FD8A23F4BB91}"/>
              </a:ext>
            </a:extLst>
          </p:cNvPr>
          <p:cNvSpPr txBox="1"/>
          <p:nvPr/>
        </p:nvSpPr>
        <p:spPr>
          <a:xfrm>
            <a:off x="1993063" y="3136611"/>
            <a:ext cx="2109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감사합니다</a:t>
            </a:r>
            <a:r>
              <a:rPr lang="en-US" altLang="ko-KR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0851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46794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1-1 </a:t>
            </a:r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기획 배경 및 목표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1,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46EE8A-32B2-4821-B8A6-56B51750A18D}"/>
              </a:ext>
            </a:extLst>
          </p:cNvPr>
          <p:cNvSpPr txBox="1"/>
          <p:nvPr/>
        </p:nvSpPr>
        <p:spPr>
          <a:xfrm>
            <a:off x="596932" y="1160447"/>
            <a:ext cx="2409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기획 배경 </a:t>
            </a:r>
          </a:p>
        </p:txBody>
      </p:sp>
      <p:pic>
        <p:nvPicPr>
          <p:cNvPr id="10" name="그래픽 9" descr="마스크 쓴 얼굴 단색으로 채워진">
            <a:extLst>
              <a:ext uri="{FF2B5EF4-FFF2-40B4-BE49-F238E27FC236}">
                <a16:creationId xmlns:a16="http://schemas.microsoft.com/office/drawing/2014/main" id="{47170829-D64F-46D0-A439-B111C63FE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3550" y="2421645"/>
            <a:ext cx="1703787" cy="17037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F107A2D-F7AD-457D-8F06-4CB08A03973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468" y="1317169"/>
            <a:ext cx="6822689" cy="443497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C095704-3E42-40DA-9282-1D55DDE58885}"/>
              </a:ext>
            </a:extLst>
          </p:cNvPr>
          <p:cNvSpPr txBox="1"/>
          <p:nvPr/>
        </p:nvSpPr>
        <p:spPr>
          <a:xfrm>
            <a:off x="585610" y="3725322"/>
            <a:ext cx="1665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</a:t>
            </a:r>
            <a:r>
              <a:rPr lang="ko-KR" altLang="en-US" sz="20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목표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E8BC47-C9E8-49BC-BD10-FE5991DB896F}"/>
              </a:ext>
            </a:extLst>
          </p:cNvPr>
          <p:cNvSpPr txBox="1"/>
          <p:nvPr/>
        </p:nvSpPr>
        <p:spPr>
          <a:xfrm>
            <a:off x="596932" y="1743104"/>
            <a:ext cx="4902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2020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년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월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24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COVID-19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최초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확진자가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나온 이후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COVID-19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와 공존한지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년이 되어가는 시기</a:t>
            </a: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한국인에게 있어서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뗄레야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뗄 수 없는 발과 같은 존재인 지하철이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COVID-19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규제와 더불어 승하차량에 연관성이 있는지에 대한 의문점에서 프로젝트를 기획하게 되었습니다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D65442-93CD-49C9-8F94-128893241C22}"/>
              </a:ext>
            </a:extLst>
          </p:cNvPr>
          <p:cNvSpPr txBox="1"/>
          <p:nvPr/>
        </p:nvSpPr>
        <p:spPr>
          <a:xfrm>
            <a:off x="596932" y="4310441"/>
            <a:ext cx="49024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COVID-19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확진자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수와 거리두기 시행정책에 따른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지하철 승하차량 감소폭이 확연히 도출되어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확진자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수 또는 거리두기 단계에 따른 연관성을 도출하는 것이 목표입니다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654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289053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1-2</a:t>
            </a:r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구성원 및 역할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1,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680188-CAE7-40AC-917F-55661E213DDE}"/>
              </a:ext>
            </a:extLst>
          </p:cNvPr>
          <p:cNvSpPr/>
          <p:nvPr/>
        </p:nvSpPr>
        <p:spPr>
          <a:xfrm>
            <a:off x="2433456" y="2047946"/>
            <a:ext cx="1994162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D1AF43-71C7-4B8E-8B70-6330B77076F5}"/>
              </a:ext>
            </a:extLst>
          </p:cNvPr>
          <p:cNvSpPr txBox="1"/>
          <p:nvPr/>
        </p:nvSpPr>
        <p:spPr>
          <a:xfrm>
            <a:off x="2784293" y="2234823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이수진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5D2EA7D-C2CD-4D2A-A751-F4048A911497}"/>
              </a:ext>
            </a:extLst>
          </p:cNvPr>
          <p:cNvSpPr/>
          <p:nvPr/>
        </p:nvSpPr>
        <p:spPr>
          <a:xfrm>
            <a:off x="2433456" y="3367447"/>
            <a:ext cx="1994161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D054D3-D37B-4300-8820-BA26E22422F2}"/>
              </a:ext>
            </a:extLst>
          </p:cNvPr>
          <p:cNvSpPr txBox="1"/>
          <p:nvPr/>
        </p:nvSpPr>
        <p:spPr>
          <a:xfrm>
            <a:off x="2794927" y="3564662"/>
            <a:ext cx="1300356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solidFill>
                  <a:schemeClr val="bg1"/>
                </a:solidFill>
                <a:latin typeface="+mn-ea"/>
              </a:rPr>
              <a:t>임성국</a:t>
            </a:r>
            <a:endParaRPr lang="ko-KR" altLang="en-US" sz="32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5F57F99-1E91-4A79-BDE4-AD10F4E856FD}"/>
              </a:ext>
            </a:extLst>
          </p:cNvPr>
          <p:cNvSpPr/>
          <p:nvPr/>
        </p:nvSpPr>
        <p:spPr>
          <a:xfrm>
            <a:off x="2433457" y="4686948"/>
            <a:ext cx="1994160" cy="104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4A1D81-B0D3-4734-B249-52F0DD1ABF53}"/>
              </a:ext>
            </a:extLst>
          </p:cNvPr>
          <p:cNvSpPr txBox="1"/>
          <p:nvPr/>
        </p:nvSpPr>
        <p:spPr>
          <a:xfrm>
            <a:off x="2794927" y="4884163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solidFill>
                  <a:schemeClr val="bg1"/>
                </a:solidFill>
                <a:latin typeface="+mn-ea"/>
              </a:rPr>
              <a:t>전경표</a:t>
            </a:r>
            <a:endParaRPr lang="ko-KR" altLang="en-US" sz="32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81ECF6-77D7-455D-8007-BB8815F5290E}"/>
              </a:ext>
            </a:extLst>
          </p:cNvPr>
          <p:cNvSpPr txBox="1"/>
          <p:nvPr/>
        </p:nvSpPr>
        <p:spPr>
          <a:xfrm>
            <a:off x="2433456" y="1294512"/>
            <a:ext cx="1994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구성원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544C76-372C-4CDC-9F6C-B31A1DAF96D0}"/>
              </a:ext>
            </a:extLst>
          </p:cNvPr>
          <p:cNvSpPr/>
          <p:nvPr/>
        </p:nvSpPr>
        <p:spPr>
          <a:xfrm>
            <a:off x="7270149" y="2072010"/>
            <a:ext cx="2832021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226978-0142-4320-ADEF-65C0E383C3F5}"/>
              </a:ext>
            </a:extLst>
          </p:cNvPr>
          <p:cNvSpPr txBox="1"/>
          <p:nvPr/>
        </p:nvSpPr>
        <p:spPr>
          <a:xfrm>
            <a:off x="7620987" y="2258887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데이터 수집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FCB1CF5-A852-45A5-8F3A-6D730DA5CB14}"/>
              </a:ext>
            </a:extLst>
          </p:cNvPr>
          <p:cNvSpPr/>
          <p:nvPr/>
        </p:nvSpPr>
        <p:spPr>
          <a:xfrm>
            <a:off x="7270151" y="3391511"/>
            <a:ext cx="283202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819962-230A-4C11-B9D6-8D0615AC3C4C}"/>
              </a:ext>
            </a:extLst>
          </p:cNvPr>
          <p:cNvSpPr txBox="1"/>
          <p:nvPr/>
        </p:nvSpPr>
        <p:spPr>
          <a:xfrm>
            <a:off x="7631621" y="3588726"/>
            <a:ext cx="2098651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데이터 분석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02DDB6-CD65-46F5-9563-DB08AA479590}"/>
              </a:ext>
            </a:extLst>
          </p:cNvPr>
          <p:cNvSpPr/>
          <p:nvPr/>
        </p:nvSpPr>
        <p:spPr>
          <a:xfrm>
            <a:off x="7270151" y="4711012"/>
            <a:ext cx="2832018" cy="104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4EA33B-2FA5-4FDC-8A82-D9674B1403F2}"/>
              </a:ext>
            </a:extLst>
          </p:cNvPr>
          <p:cNvSpPr txBox="1"/>
          <p:nvPr/>
        </p:nvSpPr>
        <p:spPr>
          <a:xfrm>
            <a:off x="7487243" y="4908227"/>
            <a:ext cx="2470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데이터 시각화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F95526-6F78-45D2-BFC2-469D1DA00860}"/>
              </a:ext>
            </a:extLst>
          </p:cNvPr>
          <p:cNvSpPr txBox="1"/>
          <p:nvPr/>
        </p:nvSpPr>
        <p:spPr>
          <a:xfrm>
            <a:off x="7270150" y="1318576"/>
            <a:ext cx="2832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공동역할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7D80B124-50FB-4CEB-B802-EFD0209AC246}"/>
              </a:ext>
            </a:extLst>
          </p:cNvPr>
          <p:cNvSpPr/>
          <p:nvPr/>
        </p:nvSpPr>
        <p:spPr>
          <a:xfrm>
            <a:off x="5014694" y="3162948"/>
            <a:ext cx="1668379" cy="152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91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8A3894-647A-427F-B6B4-3A8AD98EE6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994A19D-5DE3-4412-ABC3-BB1B63EC7EEC}"/>
              </a:ext>
            </a:extLst>
          </p:cNvPr>
          <p:cNvGrpSpPr/>
          <p:nvPr/>
        </p:nvGrpSpPr>
        <p:grpSpPr>
          <a:xfrm>
            <a:off x="457200" y="552892"/>
            <a:ext cx="4529470" cy="2125877"/>
            <a:chOff x="457200" y="552892"/>
            <a:chExt cx="4529470" cy="212587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7B8657E-AECC-4306-A173-9F0B6A5EE721}"/>
                </a:ext>
              </a:extLst>
            </p:cNvPr>
            <p:cNvSpPr/>
            <p:nvPr/>
          </p:nvSpPr>
          <p:spPr>
            <a:xfrm>
              <a:off x="609600" y="705292"/>
              <a:ext cx="4377070" cy="1973477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D62DC95-956D-40A3-B32A-BC9BBC3D38F9}"/>
                </a:ext>
              </a:extLst>
            </p:cNvPr>
            <p:cNvSpPr/>
            <p:nvPr/>
          </p:nvSpPr>
          <p:spPr>
            <a:xfrm>
              <a:off x="457200" y="552892"/>
              <a:ext cx="4377070" cy="1973477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488F264-9779-4F5A-BFB9-BE8383D488E8}"/>
                </a:ext>
              </a:extLst>
            </p:cNvPr>
            <p:cNvSpPr txBox="1"/>
            <p:nvPr/>
          </p:nvSpPr>
          <p:spPr>
            <a:xfrm>
              <a:off x="776177" y="868325"/>
              <a:ext cx="12121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Part 2, 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2B036B-204E-48E5-8318-0DDE36B2E006}"/>
                </a:ext>
              </a:extLst>
            </p:cNvPr>
            <p:cNvSpPr txBox="1"/>
            <p:nvPr/>
          </p:nvSpPr>
          <p:spPr>
            <a:xfrm>
              <a:off x="776177" y="1473735"/>
              <a:ext cx="18774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>
                  <a:solidFill>
                    <a:schemeClr val="bg1"/>
                  </a:solidFill>
                </a:rPr>
                <a:t>프로세싱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65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17812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 </a:t>
            </a:r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프로세싱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2,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F82C417-D49B-4766-8ED7-ABFFCBBEBBBD}"/>
              </a:ext>
            </a:extLst>
          </p:cNvPr>
          <p:cNvGrpSpPr/>
          <p:nvPr/>
        </p:nvGrpSpPr>
        <p:grpSpPr>
          <a:xfrm>
            <a:off x="808528" y="1317169"/>
            <a:ext cx="11085940" cy="1948545"/>
            <a:chOff x="457200" y="552892"/>
            <a:chExt cx="4529470" cy="212587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D9AF7AD-EB1E-46BC-A207-F1C4673AE43E}"/>
                </a:ext>
              </a:extLst>
            </p:cNvPr>
            <p:cNvSpPr/>
            <p:nvPr/>
          </p:nvSpPr>
          <p:spPr>
            <a:xfrm>
              <a:off x="609600" y="705292"/>
              <a:ext cx="4377070" cy="1973477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8FD27E7-CF35-401D-BBD1-D0936A08586F}"/>
                </a:ext>
              </a:extLst>
            </p:cNvPr>
            <p:cNvSpPr/>
            <p:nvPr/>
          </p:nvSpPr>
          <p:spPr>
            <a:xfrm>
              <a:off x="457200" y="552892"/>
              <a:ext cx="4377070" cy="1973477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3B428B-E994-48D0-95B5-1338D2E036EF}"/>
                </a:ext>
              </a:extLst>
            </p:cNvPr>
            <p:cNvSpPr txBox="1"/>
            <p:nvPr/>
          </p:nvSpPr>
          <p:spPr>
            <a:xfrm>
              <a:off x="776177" y="1473735"/>
              <a:ext cx="4046846" cy="7051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spc="-300" dirty="0">
                  <a:solidFill>
                    <a:schemeClr val="bg1"/>
                  </a:solidFill>
                </a:rPr>
                <a:t>COVID-19</a:t>
              </a:r>
              <a:r>
                <a:rPr lang="ko-KR" altLang="en-US" sz="3600" spc="-300" dirty="0">
                  <a:solidFill>
                    <a:schemeClr val="bg1"/>
                  </a:solidFill>
                </a:rPr>
                <a:t>와 서울시 지하철 </a:t>
              </a:r>
              <a:r>
                <a:rPr lang="ko-KR" altLang="en-US" sz="3600" spc="-300" dirty="0" err="1">
                  <a:solidFill>
                    <a:schemeClr val="bg1"/>
                  </a:solidFill>
                </a:rPr>
                <a:t>승하차</a:t>
              </a:r>
              <a:r>
                <a:rPr lang="ko-KR" altLang="en-US" sz="3600" spc="-300" dirty="0">
                  <a:solidFill>
                    <a:schemeClr val="bg1"/>
                  </a:solidFill>
                </a:rPr>
                <a:t> 인원과의 상관관계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3D12ADC-0775-4E53-98CE-DED5916B0BA4}"/>
              </a:ext>
            </a:extLst>
          </p:cNvPr>
          <p:cNvGrpSpPr/>
          <p:nvPr/>
        </p:nvGrpSpPr>
        <p:grpSpPr>
          <a:xfrm>
            <a:off x="808528" y="3511873"/>
            <a:ext cx="11099320" cy="3050538"/>
            <a:chOff x="811410" y="3004822"/>
            <a:chExt cx="11099320" cy="3050538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7BAA00C8-0EAA-43A1-9379-133C9B65D112}"/>
                </a:ext>
              </a:extLst>
            </p:cNvPr>
            <p:cNvGrpSpPr/>
            <p:nvPr/>
          </p:nvGrpSpPr>
          <p:grpSpPr>
            <a:xfrm>
              <a:off x="811410" y="3004822"/>
              <a:ext cx="11096109" cy="848355"/>
              <a:chOff x="731520" y="3004822"/>
              <a:chExt cx="9804400" cy="848355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FD01DA6A-30DE-4470-83A1-5E4E93F553A8}"/>
                  </a:ext>
                </a:extLst>
              </p:cNvPr>
              <p:cNvSpPr/>
              <p:nvPr/>
            </p:nvSpPr>
            <p:spPr>
              <a:xfrm>
                <a:off x="731520" y="3004822"/>
                <a:ext cx="1960880" cy="848355"/>
              </a:xfrm>
              <a:prstGeom prst="rect">
                <a:avLst/>
              </a:prstGeom>
              <a:solidFill>
                <a:srgbClr val="EEE9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0ECEF0FF-693E-43CC-AF36-C99AE50EFFFD}"/>
                  </a:ext>
                </a:extLst>
              </p:cNvPr>
              <p:cNvSpPr/>
              <p:nvPr/>
            </p:nvSpPr>
            <p:spPr>
              <a:xfrm>
                <a:off x="2692400" y="3004822"/>
                <a:ext cx="1960880" cy="84835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9A14AF90-C36D-4651-BE03-38F01453DFB7}"/>
                  </a:ext>
                </a:extLst>
              </p:cNvPr>
              <p:cNvSpPr/>
              <p:nvPr/>
            </p:nvSpPr>
            <p:spPr>
              <a:xfrm>
                <a:off x="4653280" y="3004822"/>
                <a:ext cx="1960880" cy="848355"/>
              </a:xfrm>
              <a:prstGeom prst="rect">
                <a:avLst/>
              </a:prstGeom>
              <a:solidFill>
                <a:schemeClr val="accent3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C7CE5F07-5ECC-4400-BF47-1EB42C7029BB}"/>
                  </a:ext>
                </a:extLst>
              </p:cNvPr>
              <p:cNvSpPr/>
              <p:nvPr/>
            </p:nvSpPr>
            <p:spPr>
              <a:xfrm>
                <a:off x="6614160" y="3004822"/>
                <a:ext cx="1960880" cy="84835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8C2EAFF2-44FD-4DDE-B5FC-7FAA71365780}"/>
                  </a:ext>
                </a:extLst>
              </p:cNvPr>
              <p:cNvSpPr/>
              <p:nvPr/>
            </p:nvSpPr>
            <p:spPr>
              <a:xfrm>
                <a:off x="8575040" y="3004822"/>
                <a:ext cx="1960880" cy="84835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F9DF9E18-7ACE-4877-BEE3-1B0E7899E148}"/>
                </a:ext>
              </a:extLst>
            </p:cNvPr>
            <p:cNvCxnSpPr/>
            <p:nvPr/>
          </p:nvCxnSpPr>
          <p:spPr>
            <a:xfrm>
              <a:off x="811410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EF8F13EE-A6EB-491D-8F72-29444B43105A}"/>
                </a:ext>
              </a:extLst>
            </p:cNvPr>
            <p:cNvCxnSpPr/>
            <p:nvPr/>
          </p:nvCxnSpPr>
          <p:spPr>
            <a:xfrm>
              <a:off x="3029242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3EC46AC0-D1B7-4331-B28C-6EBC997D510E}"/>
                </a:ext>
              </a:extLst>
            </p:cNvPr>
            <p:cNvCxnSpPr/>
            <p:nvPr/>
          </p:nvCxnSpPr>
          <p:spPr>
            <a:xfrm>
              <a:off x="5257234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9C3EE07B-FE59-4773-8C3D-855029C76ABA}"/>
                </a:ext>
              </a:extLst>
            </p:cNvPr>
            <p:cNvCxnSpPr/>
            <p:nvPr/>
          </p:nvCxnSpPr>
          <p:spPr>
            <a:xfrm>
              <a:off x="7464906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1099C15B-6B93-4391-8D25-39ECF4C5A366}"/>
                </a:ext>
              </a:extLst>
            </p:cNvPr>
            <p:cNvCxnSpPr/>
            <p:nvPr/>
          </p:nvCxnSpPr>
          <p:spPr>
            <a:xfrm>
              <a:off x="9692898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E8767506-FC32-4D01-A193-DD5E6ACB85BE}"/>
                </a:ext>
              </a:extLst>
            </p:cNvPr>
            <p:cNvCxnSpPr/>
            <p:nvPr/>
          </p:nvCxnSpPr>
          <p:spPr>
            <a:xfrm>
              <a:off x="11910730" y="3004822"/>
              <a:ext cx="0" cy="305053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08D71DD0-7913-465C-AD5F-8A0C47BF4BA5}"/>
                </a:ext>
              </a:extLst>
            </p:cNvPr>
            <p:cNvCxnSpPr>
              <a:cxnSpLocks/>
            </p:cNvCxnSpPr>
            <p:nvPr/>
          </p:nvCxnSpPr>
          <p:spPr>
            <a:xfrm>
              <a:off x="811410" y="5791200"/>
              <a:ext cx="443844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48DBE78-2B6B-43DD-BD0F-05334E696804}"/>
                </a:ext>
              </a:extLst>
            </p:cNvPr>
            <p:cNvSpPr txBox="1"/>
            <p:nvPr/>
          </p:nvSpPr>
          <p:spPr>
            <a:xfrm>
              <a:off x="1525556" y="3228944"/>
              <a:ext cx="7793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554F4D"/>
                  </a:solidFill>
                </a:rPr>
                <a:t>1</a:t>
              </a:r>
              <a:r>
                <a:rPr lang="ko-KR" altLang="en-US" sz="2000" dirty="0">
                  <a:solidFill>
                    <a:srgbClr val="554F4D"/>
                  </a:solidFill>
                </a:rPr>
                <a:t>단계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E377D80-5419-408F-A481-93948ABAF9B1}"/>
                </a:ext>
              </a:extLst>
            </p:cNvPr>
            <p:cNvSpPr txBox="1"/>
            <p:nvPr/>
          </p:nvSpPr>
          <p:spPr>
            <a:xfrm>
              <a:off x="3722403" y="3228944"/>
              <a:ext cx="8258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</a:rPr>
                <a:t>2</a:t>
              </a:r>
              <a:r>
                <a:rPr lang="ko-KR" altLang="en-US" sz="2000" dirty="0">
                  <a:solidFill>
                    <a:schemeClr val="bg1"/>
                  </a:solidFill>
                </a:rPr>
                <a:t>단계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E039DB-D532-400F-9A16-66D04E844A35}"/>
                </a:ext>
              </a:extLst>
            </p:cNvPr>
            <p:cNvSpPr txBox="1"/>
            <p:nvPr/>
          </p:nvSpPr>
          <p:spPr>
            <a:xfrm>
              <a:off x="5942493" y="3228944"/>
              <a:ext cx="8258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</a:rPr>
                <a:t>3</a:t>
              </a:r>
              <a:r>
                <a:rPr lang="ko-KR" altLang="en-US" sz="2000" dirty="0">
                  <a:solidFill>
                    <a:schemeClr val="bg1"/>
                  </a:solidFill>
                </a:rPr>
                <a:t>단계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1BFA3D2-6D61-414D-86D3-4555E31C2DF7}"/>
                </a:ext>
              </a:extLst>
            </p:cNvPr>
            <p:cNvSpPr txBox="1"/>
            <p:nvPr/>
          </p:nvSpPr>
          <p:spPr>
            <a:xfrm>
              <a:off x="8162583" y="3228944"/>
              <a:ext cx="8258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</a:rPr>
                <a:t>4</a:t>
              </a:r>
              <a:r>
                <a:rPr lang="ko-KR" altLang="en-US" sz="2000" dirty="0">
                  <a:solidFill>
                    <a:schemeClr val="bg1"/>
                  </a:solidFill>
                </a:rPr>
                <a:t>단계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9300126-CB8C-45E6-BBB1-0678C83D4439}"/>
                </a:ext>
              </a:extLst>
            </p:cNvPr>
            <p:cNvSpPr txBox="1"/>
            <p:nvPr/>
          </p:nvSpPr>
          <p:spPr>
            <a:xfrm>
              <a:off x="10405916" y="3228944"/>
              <a:ext cx="7793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</a:rPr>
                <a:t>5</a:t>
              </a:r>
              <a:r>
                <a:rPr lang="ko-KR" altLang="en-US" sz="2000" dirty="0">
                  <a:solidFill>
                    <a:schemeClr val="bg1"/>
                  </a:solidFill>
                </a:rPr>
                <a:t>단계</a:t>
              </a: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8D5106B-68ED-42E7-973B-0B07DB29BCC9}"/>
              </a:ext>
            </a:extLst>
          </p:cNvPr>
          <p:cNvSpPr/>
          <p:nvPr/>
        </p:nvSpPr>
        <p:spPr>
          <a:xfrm>
            <a:off x="815908" y="4916491"/>
            <a:ext cx="4423829" cy="8483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주제 선정 및 데이터 수집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소요일</a:t>
            </a:r>
            <a:r>
              <a:rPr lang="en-US" altLang="ko-KR" dirty="0">
                <a:solidFill>
                  <a:schemeClr val="tx1"/>
                </a:solidFill>
              </a:rPr>
              <a:t>: 2</a:t>
            </a:r>
            <a:r>
              <a:rPr lang="ko-KR" altLang="en-US" dirty="0">
                <a:solidFill>
                  <a:schemeClr val="tx1"/>
                </a:solidFill>
              </a:rPr>
              <a:t>일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E84B154-301C-49A7-B381-C51DCE1D2E7C}"/>
              </a:ext>
            </a:extLst>
          </p:cNvPr>
          <p:cNvSpPr/>
          <p:nvPr/>
        </p:nvSpPr>
        <p:spPr>
          <a:xfrm>
            <a:off x="5268968" y="5340666"/>
            <a:ext cx="6625501" cy="848350"/>
          </a:xfrm>
          <a:prstGeom prst="rect">
            <a:avLst/>
          </a:prstGeom>
          <a:solidFill>
            <a:srgbClr val="E2C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분석 및 시각화</a:t>
            </a:r>
            <a:r>
              <a:rPr lang="en-US" altLang="ko-KR" dirty="0"/>
              <a:t>(</a:t>
            </a:r>
            <a:r>
              <a:rPr lang="ko-KR" altLang="en-US" dirty="0"/>
              <a:t>소요일</a:t>
            </a:r>
            <a:r>
              <a:rPr lang="en-US" altLang="ko-KR" dirty="0"/>
              <a:t>: 5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81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24288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2-1 </a:t>
            </a:r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수집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680188-CAE7-40AC-917F-55661E213DDE}"/>
              </a:ext>
            </a:extLst>
          </p:cNvPr>
          <p:cNvSpPr/>
          <p:nvPr/>
        </p:nvSpPr>
        <p:spPr>
          <a:xfrm>
            <a:off x="1278428" y="2047946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2CB2EEA-B22F-4D4E-9106-B697D145DECF}"/>
              </a:ext>
            </a:extLst>
          </p:cNvPr>
          <p:cNvSpPr/>
          <p:nvPr/>
        </p:nvSpPr>
        <p:spPr>
          <a:xfrm>
            <a:off x="2688128" y="2047946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D1AF43-71C7-4B8E-8B70-6330B77076F5}"/>
              </a:ext>
            </a:extLst>
          </p:cNvPr>
          <p:cNvSpPr txBox="1"/>
          <p:nvPr/>
        </p:nvSpPr>
        <p:spPr>
          <a:xfrm>
            <a:off x="1629264" y="223482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E5E653-203A-46B8-BD71-5523452DE2E0}"/>
              </a:ext>
            </a:extLst>
          </p:cNvPr>
          <p:cNvSpPr txBox="1"/>
          <p:nvPr/>
        </p:nvSpPr>
        <p:spPr>
          <a:xfrm>
            <a:off x="2945222" y="2281114"/>
            <a:ext cx="7968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공공데이터 포탈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서울특별시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_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지하철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호선별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역별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시간대별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승하차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인원 정보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월별 데이터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5D2EA7D-C2CD-4D2A-A751-F4048A911497}"/>
              </a:ext>
            </a:extLst>
          </p:cNvPr>
          <p:cNvSpPr/>
          <p:nvPr/>
        </p:nvSpPr>
        <p:spPr>
          <a:xfrm>
            <a:off x="1278428" y="3367447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5B59991-E678-408E-B7B7-17060A1E7F66}"/>
              </a:ext>
            </a:extLst>
          </p:cNvPr>
          <p:cNvSpPr/>
          <p:nvPr/>
        </p:nvSpPr>
        <p:spPr>
          <a:xfrm>
            <a:off x="2688128" y="3367447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D054D3-D37B-4300-8820-BA26E22422F2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5E113B-F23D-4317-AB2F-1759D5A11799}"/>
              </a:ext>
            </a:extLst>
          </p:cNvPr>
          <p:cNvSpPr txBox="1"/>
          <p:nvPr/>
        </p:nvSpPr>
        <p:spPr>
          <a:xfrm>
            <a:off x="2945222" y="3579352"/>
            <a:ext cx="796834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서울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열린데이터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광장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서울시 지하철호선별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역별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승하차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인원 정보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일별 데이터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),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서울시 코로나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19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확진자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현황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5F57F99-1E91-4A79-BDE4-AD10F4E856FD}"/>
              </a:ext>
            </a:extLst>
          </p:cNvPr>
          <p:cNvSpPr/>
          <p:nvPr/>
        </p:nvSpPr>
        <p:spPr>
          <a:xfrm>
            <a:off x="1278428" y="4686948"/>
            <a:ext cx="1168400" cy="104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5B75D0C-623E-4837-80B7-00F33F26A500}"/>
              </a:ext>
            </a:extLst>
          </p:cNvPr>
          <p:cNvSpPr/>
          <p:nvPr/>
        </p:nvSpPr>
        <p:spPr>
          <a:xfrm>
            <a:off x="2688128" y="4686948"/>
            <a:ext cx="8242300" cy="104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4A1D81-B0D3-4734-B249-52F0DD1ABF53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2E4AF4-7759-4754-AB0B-F6BE417D5D92}"/>
              </a:ext>
            </a:extLst>
          </p:cNvPr>
          <p:cNvSpPr txBox="1"/>
          <p:nvPr/>
        </p:nvSpPr>
        <p:spPr>
          <a:xfrm>
            <a:off x="2945222" y="4898853"/>
            <a:ext cx="3520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n-ea"/>
              </a:rPr>
              <a:t>나무 위키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사회적 거리두기 단계</a:t>
            </a:r>
          </a:p>
        </p:txBody>
      </p:sp>
    </p:spTree>
    <p:extLst>
      <p:ext uri="{BB962C8B-B14F-4D97-AF65-F5344CB8AC3E}">
        <p14:creationId xmlns:p14="http://schemas.microsoft.com/office/powerpoint/2010/main" val="343215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B593-60C4-4C66-861B-F0BA72727295}"/>
              </a:ext>
            </a:extLst>
          </p:cNvPr>
          <p:cNvSpPr/>
          <p:nvPr/>
        </p:nvSpPr>
        <p:spPr>
          <a:xfrm>
            <a:off x="0" y="-1"/>
            <a:ext cx="152402" cy="9778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C3DCD-B00E-4ABA-AC28-084AEFD7198D}"/>
              </a:ext>
            </a:extLst>
          </p:cNvPr>
          <p:cNvSpPr txBox="1"/>
          <p:nvPr/>
        </p:nvSpPr>
        <p:spPr>
          <a:xfrm>
            <a:off x="808528" y="84632"/>
            <a:ext cx="24288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2-1 </a:t>
            </a:r>
            <a:r>
              <a:rPr lang="ko-KR" altLang="en-US" sz="3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분석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816425-00F3-42BC-980A-98ABC5BE882F}"/>
              </a:ext>
            </a:extLst>
          </p:cNvPr>
          <p:cNvCxnSpPr>
            <a:cxnSpLocks/>
          </p:cNvCxnSpPr>
          <p:nvPr/>
        </p:nvCxnSpPr>
        <p:spPr>
          <a:xfrm>
            <a:off x="808528" y="977899"/>
            <a:ext cx="113834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972981-DC8F-4D14-A4AD-4B9FA573F88E}"/>
              </a:ext>
            </a:extLst>
          </p:cNvPr>
          <p:cNvSpPr txBox="1"/>
          <p:nvPr/>
        </p:nvSpPr>
        <p:spPr>
          <a:xfrm>
            <a:off x="292100" y="8472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2, 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680188-CAE7-40AC-917F-55661E213DDE}"/>
              </a:ext>
            </a:extLst>
          </p:cNvPr>
          <p:cNvSpPr/>
          <p:nvPr/>
        </p:nvSpPr>
        <p:spPr>
          <a:xfrm>
            <a:off x="1278428" y="2047946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2CB2EEA-B22F-4D4E-9106-B697D145DECF}"/>
              </a:ext>
            </a:extLst>
          </p:cNvPr>
          <p:cNvSpPr/>
          <p:nvPr/>
        </p:nvSpPr>
        <p:spPr>
          <a:xfrm>
            <a:off x="2688128" y="2047946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D1AF43-71C7-4B8E-8B70-6330B77076F5}"/>
              </a:ext>
            </a:extLst>
          </p:cNvPr>
          <p:cNvSpPr txBox="1"/>
          <p:nvPr/>
        </p:nvSpPr>
        <p:spPr>
          <a:xfrm>
            <a:off x="1629264" y="223482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E5E653-203A-46B8-BD71-5523452DE2E0}"/>
              </a:ext>
            </a:extLst>
          </p:cNvPr>
          <p:cNvSpPr txBox="1"/>
          <p:nvPr/>
        </p:nvSpPr>
        <p:spPr>
          <a:xfrm>
            <a:off x="2945222" y="2281114"/>
            <a:ext cx="7968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001.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동일 단계이지만 통제요인이 다른 기간 설정을 통한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승하차인원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시각화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5D2EA7D-C2CD-4D2A-A751-F4048A911497}"/>
              </a:ext>
            </a:extLst>
          </p:cNvPr>
          <p:cNvSpPr/>
          <p:nvPr/>
        </p:nvSpPr>
        <p:spPr>
          <a:xfrm>
            <a:off x="1278428" y="4118563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5B59991-E678-408E-B7B7-17060A1E7F66}"/>
              </a:ext>
            </a:extLst>
          </p:cNvPr>
          <p:cNvSpPr/>
          <p:nvPr/>
        </p:nvSpPr>
        <p:spPr>
          <a:xfrm>
            <a:off x="2688128" y="4118563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D054D3-D37B-4300-8820-BA26E22422F2}"/>
              </a:ext>
            </a:extLst>
          </p:cNvPr>
          <p:cNvSpPr txBox="1"/>
          <p:nvPr/>
        </p:nvSpPr>
        <p:spPr>
          <a:xfrm>
            <a:off x="1639898" y="4315778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5E113B-F23D-4317-AB2F-1759D5A11799}"/>
              </a:ext>
            </a:extLst>
          </p:cNvPr>
          <p:cNvSpPr txBox="1"/>
          <p:nvPr/>
        </p:nvSpPr>
        <p:spPr>
          <a:xfrm>
            <a:off x="2945222" y="4330468"/>
            <a:ext cx="7968349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ea"/>
              </a:rPr>
              <a:t>002.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동일한 기간의 코로나 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19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확진자와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+mn-ea"/>
              </a:rPr>
              <a:t>승하차인원의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 시각화</a:t>
            </a:r>
          </a:p>
        </p:txBody>
      </p:sp>
    </p:spTree>
    <p:extLst>
      <p:ext uri="{BB962C8B-B14F-4D97-AF65-F5344CB8AC3E}">
        <p14:creationId xmlns:p14="http://schemas.microsoft.com/office/powerpoint/2010/main" val="71880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21050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a3c6"/>
      </a:accent1>
      <a:accent2>
        <a:srgbClr val="e59619"/>
      </a:accent2>
      <a:accent3>
        <a:srgbClr val="ce2127"/>
      </a:accent3>
      <a:accent4>
        <a:srgbClr val="64a0b2"/>
      </a:accent4>
      <a:accent5>
        <a:srgbClr val="0eaadd"/>
      </a:accent5>
      <a:accent6>
        <a:srgbClr val="bdbab5"/>
      </a:accent6>
      <a:hlink>
        <a:srgbClr val="262626"/>
      </a:hlink>
      <a:folHlink>
        <a:srgbClr val="262626"/>
      </a:folHlink>
    </a:clrScheme>
    <a:fontScheme name="Times New Roman">
      <a:majorFont>
        <a:latin typeface="Times New Roman"/>
        <a:ea typeface="마루 부리 Beta"/>
        <a:cs typeface=""/>
      </a:majorFont>
      <a:minorFont>
        <a:latin typeface="Times New Roman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2237</ep:Words>
  <ep:PresentationFormat>와이드스크린</ep:PresentationFormat>
  <ep:Paragraphs>282</ep:Paragraphs>
  <ep:Slides>36</ep:Slides>
  <ep:Notes>16</ep:Notes>
  <ep:TotalTime>0</ep:TotalTime>
  <ep:HiddenSlides>0</ep:HiddenSlides>
  <ep:MMClips>3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ep:HeadingPairs>
  <ep:TitlesOfParts>
    <vt:vector size="37" baseType="lpstr">
      <vt:lpstr>Office 테마</vt:lpstr>
      <vt:lpstr>맑은 고딕</vt:lpstr>
      <vt:lpstr>이롭게 바탕체 Medium</vt:lpstr>
      <vt:lpstr>Arial</vt:lpstr>
      <vt:lpstr>Times New Roman</vt:lpstr>
      <vt:lpstr>Office 테마</vt:lpstr>
      <vt:lpstr>Worksheet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20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30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2021-05-09T04:08:39.000</dcterms:created>
  <dc:creator>Yu Saebyeol</dc:creator>
  <cp:lastModifiedBy>2020</cp:lastModifiedBy>
  <dcterms:modified xsi:type="dcterms:W3CDTF">2021-09-10T08:57:25.837</dcterms:modified>
  <cp:revision>437</cp:revision>
  <dc:title>PowerPoint 프레젠테이션</dc:title>
  <cp:version>1000.0000.01</cp:version>
</cp:coreProperties>
</file>